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06" r:id="rId2"/>
    <p:sldId id="256" r:id="rId3"/>
    <p:sldId id="303" r:id="rId4"/>
    <p:sldId id="308" r:id="rId5"/>
    <p:sldId id="257" r:id="rId6"/>
    <p:sldId id="263" r:id="rId7"/>
    <p:sldId id="264" r:id="rId8"/>
    <p:sldId id="265" r:id="rId9"/>
    <p:sldId id="266" r:id="rId10"/>
    <p:sldId id="267" r:id="rId11"/>
    <p:sldId id="305"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7" r:id="rId46"/>
    <p:sldId id="301"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4DC"/>
    <a:srgbClr val="BD5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E67E5F-CE7A-4C13-8A96-918FD94A0C7B}" v="2" dt="2025-12-27T13:40:22.3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78" autoAdjust="0"/>
    <p:restoredTop sz="94660"/>
  </p:normalViewPr>
  <p:slideViewPr>
    <p:cSldViewPr snapToGrid="0">
      <p:cViewPr varScale="1">
        <p:scale>
          <a:sx n="78" d="100"/>
          <a:sy n="78" d="100"/>
        </p:scale>
        <p:origin x="71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kkaraju Sri Prathyusha" userId="ba089e8576d545dc" providerId="LiveId" clId="{5ABE6B03-EA6B-4CD2-9EEA-16D5FE1EEF4F}"/>
    <pc:docChg chg="undo custSel addSld delSld modSld">
      <pc:chgData name="Lakkaraju Sri Prathyusha" userId="ba089e8576d545dc" providerId="LiveId" clId="{5ABE6B03-EA6B-4CD2-9EEA-16D5FE1EEF4F}" dt="2025-12-27T13:55:12.444" v="97" actId="2696"/>
      <pc:docMkLst>
        <pc:docMk/>
      </pc:docMkLst>
      <pc:sldChg chg="new del">
        <pc:chgData name="Lakkaraju Sri Prathyusha" userId="ba089e8576d545dc" providerId="LiveId" clId="{5ABE6B03-EA6B-4CD2-9EEA-16D5FE1EEF4F}" dt="2025-12-27T13:29:18.243" v="3" actId="680"/>
        <pc:sldMkLst>
          <pc:docMk/>
          <pc:sldMk cId="924917137" sldId="309"/>
        </pc:sldMkLst>
      </pc:sldChg>
      <pc:sldChg chg="addSp delSp modSp new del mod">
        <pc:chgData name="Lakkaraju Sri Prathyusha" userId="ba089e8576d545dc" providerId="LiveId" clId="{5ABE6B03-EA6B-4CD2-9EEA-16D5FE1EEF4F}" dt="2025-12-27T13:55:12.444" v="97" actId="2696"/>
        <pc:sldMkLst>
          <pc:docMk/>
          <pc:sldMk cId="1066832850" sldId="309"/>
        </pc:sldMkLst>
        <pc:spChg chg="add del mod">
          <ac:chgData name="Lakkaraju Sri Prathyusha" userId="ba089e8576d545dc" providerId="LiveId" clId="{5ABE6B03-EA6B-4CD2-9EEA-16D5FE1EEF4F}" dt="2025-12-27T13:55:06.821" v="96" actId="478"/>
          <ac:spMkLst>
            <pc:docMk/>
            <pc:sldMk cId="1066832850" sldId="309"/>
            <ac:spMk id="2" creationId="{89835AA8-9FA7-67B9-91EC-A9F57DDDA999}"/>
          </ac:spMkLst>
        </pc:spChg>
        <pc:spChg chg="add del mod">
          <ac:chgData name="Lakkaraju Sri Prathyusha" userId="ba089e8576d545dc" providerId="LiveId" clId="{5ABE6B03-EA6B-4CD2-9EEA-16D5FE1EEF4F}" dt="2025-12-27T13:55:03.602" v="95" actId="478"/>
          <ac:spMkLst>
            <pc:docMk/>
            <pc:sldMk cId="1066832850" sldId="309"/>
            <ac:spMk id="3" creationId="{96DBB9E1-F501-485E-8FF1-F847DE40EC26}"/>
          </ac:spMkLst>
        </pc:spChg>
      </pc:sldChg>
      <pc:sldChg chg="new del">
        <pc:chgData name="Lakkaraju Sri Prathyusha" userId="ba089e8576d545dc" providerId="LiveId" clId="{5ABE6B03-EA6B-4CD2-9EEA-16D5FE1EEF4F}" dt="2025-12-27T13:29:11.455" v="1" actId="680"/>
        <pc:sldMkLst>
          <pc:docMk/>
          <pc:sldMk cId="4213948514" sldId="309"/>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IN"/>
          </a:p>
        </p:txBody>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IN"/>
          </a:p>
        </p:txBody>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lumMod val="7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B61BEF0D-F0BB-DE4B-95CE-6DB70DBA9567}" type="datetimeFigureOut">
              <a:rPr lang="en-US" smtClean="0"/>
              <a:t>12/27/2025</a:t>
            </a:fld>
            <a:endParaRPr lang="en-US" dirty="0"/>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1">
                    <a:lumMod val="75000"/>
                    <a:lumOff val="25000"/>
                  </a:schemeClr>
                </a:solidFill>
              </a:defRPr>
            </a:lvl1pPr>
          </a:lstStyle>
          <a:p>
            <a:endParaRPr lang="en-IN"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D57F1E4F-1CFF-5643-939E-217C01CDF565}"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12/27/2025</a:t>
            </a:fld>
            <a:endParaRPr lang="en-US"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12/27/2025</a:t>
            </a:fld>
            <a:endParaRPr lang="en-US"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967AA02-C807-409D-9F35-A9CF2CACA883}" type="datetimeFigureOut">
              <a:rPr lang="en-IN" smtClean="0"/>
              <a:t>27-12-2025</a:t>
            </a:fld>
            <a:endParaRPr lang="en-IN"/>
          </a:p>
        </p:txBody>
      </p:sp>
      <p:sp>
        <p:nvSpPr>
          <p:cNvPr id="5" name="Footer Placeholder 4"/>
          <p:cNvSpPr>
            <a:spLocks noGrp="1"/>
          </p:cNvSpPr>
          <p:nvPr>
            <p:ph type="ftr" sz="quarter" idx="11"/>
          </p:nvPr>
        </p:nvSpPr>
        <p:spPr/>
        <p:txBody>
          <a:bodyPr/>
          <a:lstStyle/>
          <a:p>
            <a:endParaRPr lang="en-IN" dirty="0"/>
          </a:p>
        </p:txBody>
      </p:sp>
      <p:sp>
        <p:nvSpPr>
          <p:cNvPr id="10" name="Content Placeholder 9"/>
          <p:cNvSpPr>
            <a:spLocks noGrp="1"/>
          </p:cNvSpPr>
          <p:nvPr>
            <p:ph sz="quarter" idx="13"/>
          </p:nvPr>
        </p:nvSpPr>
        <p:spPr>
          <a:xfrm>
            <a:off x="9088438" y="6356350"/>
            <a:ext cx="914400" cy="914400"/>
          </a:xfrm>
          <a:prstGeom prst="rect">
            <a:avLst/>
          </a:prstGeom>
        </p:spPr>
        <p:txBody>
          <a:bodyPr/>
          <a:lstStyle>
            <a:lvl1pPr>
              <a:buNone/>
              <a:defRPr/>
            </a:lvl1pPr>
            <a:lvl5pPr>
              <a:buNone/>
              <a:defRPr/>
            </a:lvl5pPr>
          </a:lstStyle>
          <a:p>
            <a:pPr lvl="4"/>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12/27/2025</a:t>
            </a:fld>
            <a:endParaRPr lang="en-US"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16" name="Rectangle 15"/>
          <p:cNvSpPr/>
          <p:nvPr/>
        </p:nvSpPr>
        <p:spPr>
          <a:xfrm>
            <a:off x="11784" y="0"/>
            <a:ext cx="12192000" cy="6858000"/>
          </a:xfrm>
          <a:prstGeom prst="rect">
            <a:avLst/>
          </a:prstGeom>
          <a:blipFill dpi="0" rotWithShape="1">
            <a:blip r:embed="rId2">
              <a:alphaModFix amt="40000"/>
              <a:duotone>
                <a:schemeClr val="accent2">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IN"/>
          </a:p>
        </p:txBody>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IN"/>
          </a:p>
        </p:txBody>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345"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C967AA02-C807-409D-9F35-A9CF2CACA883}" type="datetimeFigureOut">
              <a:rPr lang="en-IN" smtClean="0"/>
              <a:t>27-12-2025</a:t>
            </a:fld>
            <a:endParaRPr lang="en-IN"/>
          </a:p>
        </p:txBody>
      </p:sp>
      <p:sp>
        <p:nvSpPr>
          <p:cNvPr id="5" name="Footer Placeholder 4"/>
          <p:cNvSpPr>
            <a:spLocks noGrp="1"/>
          </p:cNvSpPr>
          <p:nvPr>
            <p:ph type="ftr" sz="quarter" idx="11"/>
          </p:nvPr>
        </p:nvSpPr>
        <p:spPr>
          <a:xfrm>
            <a:off x="1453896" y="5212080"/>
            <a:ext cx="5907024" cy="228600"/>
          </a:xfrm>
        </p:spPr>
        <p:txBody>
          <a:bodyPr/>
          <a:lstStyle>
            <a:lvl1pPr algn="l">
              <a:defRPr/>
            </a:lvl1pPr>
          </a:lstStyle>
          <a:p>
            <a:endParaRPr lang="en-IN"/>
          </a:p>
        </p:txBody>
      </p:sp>
      <p:sp>
        <p:nvSpPr>
          <p:cNvPr id="6" name="Slide Number Placeholder 5"/>
          <p:cNvSpPr>
            <a:spLocks noGrp="1"/>
          </p:cNvSpPr>
          <p:nvPr>
            <p:ph type="sldNum" sz="quarter" idx="12"/>
          </p:nvPr>
        </p:nvSpPr>
        <p:spPr>
          <a:xfrm>
            <a:off x="8604504" y="5212080"/>
            <a:ext cx="2112264" cy="228600"/>
          </a:xfrm>
        </p:spPr>
        <p:txBody>
          <a:bodyPr/>
          <a:lstStyle/>
          <a:p>
            <a:fld id="{DA7CA53F-B395-49BF-B734-6C96084D04E7}"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12/27/2025</a:t>
            </a:fld>
            <a:endParaRPr lang="en-US"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t>12/27/2025</a:t>
            </a:fld>
            <a:endParaRPr lang="en-US"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67AA02-C807-409D-9F35-A9CF2CACA883}" type="datetimeFigureOut">
              <a:rPr lang="en-IN" smtClean="0"/>
              <a:t>27-12-2025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A7CA53F-B395-49BF-B734-6C96084D04E7}"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67AA02-C807-409D-9F35-A9CF2CACA883}" type="datetimeFigureOut">
              <a:rPr lang="en-IN" smtClean="0"/>
              <a:t>27-12-2025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A7CA53F-B395-49BF-B734-6C96084D04E7}" type="slidenum">
              <a:rPr lang="en-IN" smtClean="0"/>
              <a:t>‹#›</a:t>
            </a:fld>
            <a:endParaRPr lang="en-IN"/>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9267" y="5831438"/>
            <a:ext cx="3538478" cy="511113"/>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ectangle 14"/>
          <p:cNvSpPr/>
          <p:nvPr/>
        </p:nvSpPr>
        <p:spPr>
          <a:xfrm>
            <a:off x="9020386" y="237744"/>
            <a:ext cx="2926080"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B61BEF0D-F0BB-DE4B-95CE-6DB70DBA9567}" type="datetimeFigureOut">
              <a:rPr lang="en-US" smtClean="0"/>
              <a:t>12/27/2025</a:t>
            </a:fld>
            <a:endParaRPr lang="en-US" dirty="0"/>
          </a:p>
        </p:txBody>
      </p:sp>
      <p:sp>
        <p:nvSpPr>
          <p:cNvPr id="9" name="Footer Placeholder 8"/>
          <p:cNvSpPr>
            <a:spLocks noGrp="1"/>
          </p:cNvSpPr>
          <p:nvPr>
            <p:ph type="ftr" sz="quarter" idx="11"/>
          </p:nvPr>
        </p:nvSpPr>
        <p:spPr/>
        <p:txBody>
          <a:bodyPr/>
          <a:lstStyle>
            <a:lvl1pPr algn="r">
              <a:defRPr/>
            </a:lvl1pPr>
          </a:lstStyle>
          <a:p>
            <a:endParaRPr lang="en-IN" dirty="0"/>
          </a:p>
        </p:txBody>
      </p:sp>
      <p:sp>
        <p:nvSpPr>
          <p:cNvPr id="11" name="Slide Number Placeholder 10"/>
          <p:cNvSpPr>
            <a:spLocks noGrp="1"/>
          </p:cNvSpPr>
          <p:nvPr>
            <p:ph type="sldNum" sz="quarter" idx="12"/>
          </p:nvPr>
        </p:nvSpPr>
        <p:spPr>
          <a:xfrm>
            <a:off x="10396728" y="6227064"/>
            <a:ext cx="1463040" cy="256032"/>
          </a:xfrm>
        </p:spPr>
        <p:txBody>
          <a:bodyPr/>
          <a:lstStyle/>
          <a:p>
            <a:fld id="{D57F1E4F-1CFF-5643-939E-217C01CDF565}" type="slidenum">
              <a:rPr lang="en-US" smtClean="0"/>
              <a:t>‹#›</a:t>
            </a:fld>
            <a:endParaRPr lang="en-US" dirty="0"/>
          </a:p>
        </p:txBody>
      </p:sp>
      <p:sp>
        <p:nvSpPr>
          <p:cNvPr id="12" name="Rectangle 11"/>
          <p:cNvSpPr/>
          <p:nvPr/>
        </p:nvSpPr>
        <p:spPr>
          <a:xfrm>
            <a:off x="9157546" y="374904"/>
            <a:ext cx="2651760"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6">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C967AA02-C807-409D-9F35-A9CF2CACA883}" type="datetimeFigureOut">
              <a:rPr lang="en-IN" smtClean="0"/>
              <a:t>27-12-2025</a:t>
            </a:fld>
            <a:endParaRPr lang="en-IN"/>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IN"/>
          </a:p>
        </p:txBody>
      </p:sp>
      <p:sp>
        <p:nvSpPr>
          <p:cNvPr id="7" name="Slide Number Placeholder 6"/>
          <p:cNvSpPr>
            <a:spLocks noGrp="1"/>
          </p:cNvSpPr>
          <p:nvPr>
            <p:ph type="sldNum" sz="quarter" idx="12"/>
          </p:nvPr>
        </p:nvSpPr>
        <p:spPr>
          <a:xfrm>
            <a:off x="10396728" y="6227064"/>
            <a:ext cx="1463040" cy="256032"/>
          </a:xfrm>
        </p:spPr>
        <p:txBody>
          <a:bodyPr/>
          <a:lstStyle/>
          <a:p>
            <a:fld id="{DA7CA53F-B395-49BF-B734-6C96084D04E7}" type="slidenum">
              <a:rPr lang="en-IN" smtClean="0"/>
              <a:t>‹#›</a:t>
            </a:fld>
            <a:endParaRPr lang="en-IN"/>
          </a:p>
        </p:txBody>
      </p:sp>
      <p:sp>
        <p:nvSpPr>
          <p:cNvPr id="10" name="Rectangle 9"/>
          <p:cNvSpPr/>
          <p:nvPr/>
        </p:nvSpPr>
        <p:spPr>
          <a:xfrm>
            <a:off x="9157546" y="374904"/>
            <a:ext cx="2651760"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IN"/>
          </a:p>
        </p:txBody>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B61BEF0D-F0BB-DE4B-95CE-6DB70DBA9567}" type="datetimeFigureOut">
              <a:rPr lang="en-US" smtClean="0"/>
              <a:t>12/27/2025</a:t>
            </a:fld>
            <a:endParaRPr lang="en-US" dirty="0"/>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IN" dirty="0"/>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D57F1E4F-1CFF-5643-939E-217C01CDF565}" type="slidenum">
              <a:rPr lang="en-US" smtClean="0"/>
              <a:t>‹#›</a:t>
            </a:fld>
            <a:endParaRPr lang="en-US" dirty="0"/>
          </a:p>
        </p:txBody>
      </p:sp>
      <p:sp>
        <p:nvSpPr>
          <p:cNvPr id="8" name="Rectangle 7"/>
          <p:cNvSpPr/>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txBody>
          <a:bodyPr/>
          <a:lstStyle/>
          <a:p>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anose="02020404030301010803"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5pPr>
      <a:lvl6pPr marL="160020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6pPr>
      <a:lvl7pPr marL="1899920"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7pPr>
      <a:lvl8pPr marL="220027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8pPr>
      <a:lvl9pPr marL="2499995" indent="-228600" algn="l" defTabSz="914400" rtl="0" eaLnBrk="1" latinLnBrk="0" hangingPunct="1">
        <a:lnSpc>
          <a:spcPct val="100000"/>
        </a:lnSpc>
        <a:spcBef>
          <a:spcPts val="500"/>
        </a:spcBef>
        <a:buClr>
          <a:schemeClr val="tx1">
            <a:lumMod val="85000"/>
            <a:lumOff val="15000"/>
          </a:schemeClr>
        </a:buClr>
        <a:buFont typeface="Garamond" panose="02020404030301010803"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68220" y="4100830"/>
            <a:ext cx="8783955" cy="645160"/>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RESTAURANT AND CONSUMER DATA </a:t>
            </a:r>
          </a:p>
        </p:txBody>
      </p:sp>
      <p:sp>
        <p:nvSpPr>
          <p:cNvPr id="2" name="TextBox 1"/>
          <p:cNvSpPr txBox="1"/>
          <p:nvPr/>
        </p:nvSpPr>
        <p:spPr>
          <a:xfrm>
            <a:off x="7590504" y="4896464"/>
            <a:ext cx="3677264" cy="1883657"/>
          </a:xfrm>
          <a:prstGeom prst="rect">
            <a:avLst/>
          </a:prstGeom>
          <a:noFill/>
        </p:spPr>
        <p:txBody>
          <a:bodyPr wrap="square" rtlCol="0">
            <a:spAutoFit/>
          </a:bodyPr>
          <a:lstStyle/>
          <a:p>
            <a:endParaRPr lang="en-IN" sz="2000" b="1"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Presented By</a:t>
            </a:r>
          </a:p>
          <a:p>
            <a:endParaRPr lang="en-IN" sz="2000" b="1" dirty="0">
              <a:latin typeface="Times New Roman" panose="02020603050405020304" pitchFamily="18" charset="0"/>
              <a:cs typeface="Times New Roman" panose="02020603050405020304" pitchFamily="18" charset="0"/>
            </a:endParaRPr>
          </a:p>
          <a:p>
            <a:pPr>
              <a:lnSpc>
                <a:spcPct val="150000"/>
              </a:lnSpc>
            </a:pPr>
            <a:r>
              <a:rPr lang="en-IN" sz="2000" b="1" dirty="0">
                <a:latin typeface="Times New Roman" panose="02020603050405020304" pitchFamily="18" charset="0"/>
                <a:cs typeface="Times New Roman" panose="02020603050405020304" pitchFamily="18" charset="0"/>
              </a:rPr>
              <a:t>Yallapragada Anusha</a:t>
            </a:r>
          </a:p>
          <a:p>
            <a:pPr>
              <a:lnSpc>
                <a:spcPct val="150000"/>
              </a:lnSpc>
            </a:pPr>
            <a:r>
              <a:rPr lang="en-IN" sz="2000" b="1" dirty="0">
                <a:latin typeface="Times New Roman" panose="02020603050405020304" pitchFamily="18" charset="0"/>
                <a:cs typeface="Times New Roman" panose="02020603050405020304" pitchFamily="18" charset="0"/>
              </a:rPr>
              <a:t>Shaik Hura Parveen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p:cNvPicPr>
            <a:picLocks noChangeAspect="1"/>
          </p:cNvPicPr>
          <p:nvPr/>
        </p:nvPicPr>
        <p:blipFill>
          <a:blip r:embed="rId2"/>
          <a:stretch>
            <a:fillRect/>
          </a:stretch>
        </p:blipFill>
        <p:spPr>
          <a:xfrm>
            <a:off x="2621702" y="1259623"/>
            <a:ext cx="6367744" cy="4338754"/>
          </a:xfrm>
          <a:prstGeom prst="rect">
            <a:avLst/>
          </a:prstGeom>
        </p:spPr>
      </p:pic>
      <p:sp>
        <p:nvSpPr>
          <p:cNvPr id="2" name="TextBox 1"/>
          <p:cNvSpPr txBox="1"/>
          <p:nvPr/>
        </p:nvSpPr>
        <p:spPr>
          <a:xfrm>
            <a:off x="4597078" y="540540"/>
            <a:ext cx="2997844" cy="523220"/>
          </a:xfrm>
          <a:prstGeom prst="rect">
            <a:avLst/>
          </a:prstGeom>
          <a:noFill/>
        </p:spPr>
        <p:txBody>
          <a:bodyPr wrap="square" rtlCol="0">
            <a:spAutoFit/>
          </a:bodyPr>
          <a:lstStyle/>
          <a:p>
            <a:r>
              <a:rPr lang="en-IN" sz="2800" b="1" dirty="0">
                <a:solidFill>
                  <a:srgbClr val="BD582C"/>
                </a:solidFill>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ER - DIAGRAM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8761" y="1584799"/>
            <a:ext cx="11159613" cy="419198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Restaurants generate large volumes of data related to customers, cuisines, locations, and ratings.</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Managing this data manually makes it difficult to analyze customer preferences and restaurant performance.</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There is a need for a well-structured relational database to store and organize this information efficiently.</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system should support complex queries to extract meaningful insights such as top-rated restaurants, consumer behavior, and cuisine popularity.</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Hence, this project aims to design and implement a Restaurant Database System using SQL for effective data analysis and decision-making.</a:t>
            </a:r>
          </a:p>
        </p:txBody>
      </p:sp>
      <p:sp>
        <p:nvSpPr>
          <p:cNvPr id="4" name="TextBox 3"/>
          <p:cNvSpPr txBox="1"/>
          <p:nvPr/>
        </p:nvSpPr>
        <p:spPr>
          <a:xfrm>
            <a:off x="3215149" y="819610"/>
            <a:ext cx="4886632"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      PROBLEM STATEMENT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rcRect l="-156" t="29958" r="56465"/>
          <a:stretch>
            <a:fillRect/>
          </a:stretch>
        </p:blipFill>
        <p:spPr>
          <a:xfrm>
            <a:off x="3824749" y="1488403"/>
            <a:ext cx="3126810" cy="527121"/>
          </a:xfrm>
          <a:prstGeom prst="rect">
            <a:avLst/>
          </a:prstGeom>
        </p:spPr>
      </p:pic>
      <p:pic>
        <p:nvPicPr>
          <p:cNvPr id="5" name="Picture 4" descr="A screenshot of a computer&#10;&#10;AI-generated content may be incorrect."/>
          <p:cNvPicPr>
            <a:picLocks noChangeAspect="1"/>
          </p:cNvPicPr>
          <p:nvPr/>
        </p:nvPicPr>
        <p:blipFill>
          <a:blip r:embed="rId3"/>
          <a:stretch>
            <a:fillRect/>
          </a:stretch>
        </p:blipFill>
        <p:spPr>
          <a:xfrm>
            <a:off x="1757680" y="2309581"/>
            <a:ext cx="8284040" cy="3303373"/>
          </a:xfrm>
          <a:prstGeom prst="rect">
            <a:avLst/>
          </a:prstGeom>
        </p:spPr>
      </p:pic>
      <p:sp>
        <p:nvSpPr>
          <p:cNvPr id="2" name="TextBox 1"/>
          <p:cNvSpPr txBox="1"/>
          <p:nvPr/>
        </p:nvSpPr>
        <p:spPr>
          <a:xfrm>
            <a:off x="2265188" y="844936"/>
            <a:ext cx="7661623"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1. List all details of consumers who live in the city of 'Cuernavaca'.</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rcRect t="28256" r="40686" b="-2476"/>
          <a:stretch>
            <a:fillRect/>
          </a:stretch>
        </p:blipFill>
        <p:spPr>
          <a:xfrm>
            <a:off x="2960467" y="881277"/>
            <a:ext cx="5384869" cy="629265"/>
          </a:xfrm>
          <a:prstGeom prst="rect">
            <a:avLst/>
          </a:prstGeom>
        </p:spPr>
      </p:pic>
      <p:pic>
        <p:nvPicPr>
          <p:cNvPr id="5" name="Picture 4" descr="A table with numbers and letters&#10;&#10;AI-generated content may be incorrect."/>
          <p:cNvPicPr>
            <a:picLocks noChangeAspect="1"/>
          </p:cNvPicPr>
          <p:nvPr/>
        </p:nvPicPr>
        <p:blipFill>
          <a:blip r:embed="rId3"/>
          <a:stretch>
            <a:fillRect/>
          </a:stretch>
        </p:blipFill>
        <p:spPr>
          <a:xfrm>
            <a:off x="4365522" y="1539409"/>
            <a:ext cx="2574760" cy="4762405"/>
          </a:xfrm>
          <a:prstGeom prst="rect">
            <a:avLst/>
          </a:prstGeom>
        </p:spPr>
      </p:pic>
      <p:sp>
        <p:nvSpPr>
          <p:cNvPr id="7" name="TextBox 6"/>
          <p:cNvSpPr txBox="1"/>
          <p:nvPr/>
        </p:nvSpPr>
        <p:spPr>
          <a:xfrm>
            <a:off x="334297" y="452301"/>
            <a:ext cx="11464413"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2. Find the </a:t>
            </a:r>
            <a:r>
              <a:rPr lang="en-US" sz="2000" b="1" dirty="0" err="1">
                <a:latin typeface="Times New Roman" panose="02020603050405020304" pitchFamily="18" charset="0"/>
                <a:cs typeface="Times New Roman" panose="02020603050405020304" pitchFamily="18" charset="0"/>
              </a:rPr>
              <a:t>Consumer_ID</a:t>
            </a:r>
            <a:r>
              <a:rPr lang="en-US" sz="2000" b="1" dirty="0">
                <a:latin typeface="Times New Roman" panose="02020603050405020304" pitchFamily="18" charset="0"/>
                <a:cs typeface="Times New Roman" panose="02020603050405020304" pitchFamily="18" charset="0"/>
              </a:rPr>
              <a:t>, Age, and Occupation of all consumers who are 'Students' AND are 'Smokers'. </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rcRect l="416" t="35538" r="46109" b="-1012"/>
          <a:stretch>
            <a:fillRect/>
          </a:stretch>
        </p:blipFill>
        <p:spPr>
          <a:xfrm>
            <a:off x="2420788" y="1608842"/>
            <a:ext cx="5838310" cy="538363"/>
          </a:xfrm>
          <a:prstGeom prst="rect">
            <a:avLst/>
          </a:prstGeom>
        </p:spPr>
      </p:pic>
      <p:pic>
        <p:nvPicPr>
          <p:cNvPr id="5" name="Picture 4" descr="A screenshot of a computer&#10;&#10;AI-generated content may be incorrect."/>
          <p:cNvPicPr>
            <a:picLocks noChangeAspect="1"/>
          </p:cNvPicPr>
          <p:nvPr/>
        </p:nvPicPr>
        <p:blipFill>
          <a:blip r:embed="rId3"/>
          <a:stretch>
            <a:fillRect/>
          </a:stretch>
        </p:blipFill>
        <p:spPr>
          <a:xfrm>
            <a:off x="2834650" y="2450150"/>
            <a:ext cx="5325218" cy="3334215"/>
          </a:xfrm>
          <a:prstGeom prst="rect">
            <a:avLst/>
          </a:prstGeom>
        </p:spPr>
      </p:pic>
      <p:sp>
        <p:nvSpPr>
          <p:cNvPr id="4" name="TextBox 3"/>
          <p:cNvSpPr txBox="1"/>
          <p:nvPr/>
        </p:nvSpPr>
        <p:spPr>
          <a:xfrm>
            <a:off x="709974" y="598012"/>
            <a:ext cx="10715110"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3. List the Name, City, </a:t>
            </a:r>
            <a:r>
              <a:rPr lang="en-US" sz="2000" b="1" dirty="0" err="1">
                <a:latin typeface="Times New Roman" panose="02020603050405020304" pitchFamily="18" charset="0"/>
                <a:cs typeface="Times New Roman" panose="02020603050405020304" pitchFamily="18" charset="0"/>
              </a:rPr>
              <a:t>Alcohol_Service</a:t>
            </a:r>
            <a:r>
              <a:rPr lang="en-US" sz="2000" b="1" dirty="0">
                <a:latin typeface="Times New Roman" panose="02020603050405020304" pitchFamily="18" charset="0"/>
                <a:cs typeface="Times New Roman" panose="02020603050405020304" pitchFamily="18" charset="0"/>
              </a:rPr>
              <a:t>, and Price of all restaurants that serve 'Wine &amp; Beer' and have a 'Medium' price level. </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rcRect t="42465" r="54419"/>
          <a:stretch>
            <a:fillRect/>
          </a:stretch>
        </p:blipFill>
        <p:spPr>
          <a:xfrm>
            <a:off x="1415402" y="1389706"/>
            <a:ext cx="3143732" cy="400110"/>
          </a:xfrm>
          <a:prstGeom prst="rect">
            <a:avLst/>
          </a:prstGeom>
        </p:spPr>
      </p:pic>
      <p:pic>
        <p:nvPicPr>
          <p:cNvPr id="5" name="Picture 4" descr="A screenshot of a computer&#10;&#10;AI-generated content may be incorrect."/>
          <p:cNvPicPr>
            <a:picLocks noChangeAspect="1"/>
          </p:cNvPicPr>
          <p:nvPr/>
        </p:nvPicPr>
        <p:blipFill>
          <a:blip r:embed="rId3"/>
          <a:stretch>
            <a:fillRect/>
          </a:stretch>
        </p:blipFill>
        <p:spPr>
          <a:xfrm>
            <a:off x="1415402" y="2021670"/>
            <a:ext cx="2828213" cy="4355101"/>
          </a:xfrm>
          <a:prstGeom prst="rect">
            <a:avLst/>
          </a:prstGeom>
        </p:spPr>
      </p:pic>
      <p:pic>
        <p:nvPicPr>
          <p:cNvPr id="7" name="Picture 6" descr="A red and white store front&#10;&#10;AI-generated content may be incorrect."/>
          <p:cNvPicPr>
            <a:picLocks noChangeAspect="1"/>
          </p:cNvPicPr>
          <p:nvPr/>
        </p:nvPicPr>
        <p:blipFill>
          <a:blip r:embed="rId4">
            <a:alphaModFix amt="35000"/>
          </a:blip>
          <a:stretch>
            <a:fillRect/>
          </a:stretch>
        </p:blipFill>
        <p:spPr>
          <a:xfrm>
            <a:off x="7819444" y="2668796"/>
            <a:ext cx="3753123" cy="2830567"/>
          </a:xfrm>
          <a:prstGeom prst="rect">
            <a:avLst/>
          </a:prstGeom>
        </p:spPr>
      </p:pic>
      <p:sp>
        <p:nvSpPr>
          <p:cNvPr id="4" name="TextBox 3"/>
          <p:cNvSpPr txBox="1"/>
          <p:nvPr/>
        </p:nvSpPr>
        <p:spPr>
          <a:xfrm>
            <a:off x="1573162" y="688363"/>
            <a:ext cx="8520410"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4. Find the names and cities of all restaurants that are part of a 'Franchise'. </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rcRect t="41493" r="51271"/>
          <a:stretch>
            <a:fillRect/>
          </a:stretch>
        </p:blipFill>
        <p:spPr>
          <a:xfrm>
            <a:off x="3638873" y="1317458"/>
            <a:ext cx="4541565" cy="612296"/>
          </a:xfrm>
          <a:prstGeom prst="rect">
            <a:avLst/>
          </a:prstGeom>
        </p:spPr>
      </p:pic>
      <p:pic>
        <p:nvPicPr>
          <p:cNvPr id="7" name="Picture 6" descr="A screenshot of a computer screen&#10;&#10;AI-generated content may be incorrect."/>
          <p:cNvPicPr>
            <a:picLocks noChangeAspect="1"/>
          </p:cNvPicPr>
          <p:nvPr/>
        </p:nvPicPr>
        <p:blipFill>
          <a:blip r:embed="rId3"/>
          <a:stretch>
            <a:fillRect/>
          </a:stretch>
        </p:blipFill>
        <p:spPr>
          <a:xfrm>
            <a:off x="4562359" y="2031221"/>
            <a:ext cx="2694594" cy="4360606"/>
          </a:xfrm>
          <a:prstGeom prst="rect">
            <a:avLst/>
          </a:prstGeom>
        </p:spPr>
      </p:pic>
      <p:sp>
        <p:nvSpPr>
          <p:cNvPr id="3" name="TextBox 2"/>
          <p:cNvSpPr txBox="1"/>
          <p:nvPr/>
        </p:nvSpPr>
        <p:spPr>
          <a:xfrm>
            <a:off x="411569" y="544831"/>
            <a:ext cx="11888585"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5. Show the </a:t>
            </a:r>
            <a:r>
              <a:rPr lang="en-US" sz="2000" b="1" dirty="0" err="1">
                <a:latin typeface="Times New Roman" panose="02020603050405020304" pitchFamily="18" charset="0"/>
                <a:cs typeface="Times New Roman" panose="02020603050405020304" pitchFamily="18" charset="0"/>
              </a:rPr>
              <a:t>Consumer_ID</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Restaurant_ID</a:t>
            </a:r>
            <a:r>
              <a:rPr lang="en-US" sz="2000" b="1" dirty="0">
                <a:latin typeface="Times New Roman" panose="02020603050405020304" pitchFamily="18" charset="0"/>
                <a:cs typeface="Times New Roman" panose="02020603050405020304" pitchFamily="18" charset="0"/>
              </a:rPr>
              <a:t>, and </a:t>
            </a:r>
            <a:r>
              <a:rPr lang="en-US" sz="2000" b="1" dirty="0" err="1">
                <a:latin typeface="Times New Roman" panose="02020603050405020304" pitchFamily="18" charset="0"/>
                <a:cs typeface="Times New Roman" panose="02020603050405020304" pitchFamily="18" charset="0"/>
              </a:rPr>
              <a:t>Overall_Rating</a:t>
            </a:r>
            <a:r>
              <a:rPr lang="en-US" sz="2000" b="1" dirty="0">
                <a:latin typeface="Times New Roman" panose="02020603050405020304" pitchFamily="18" charset="0"/>
                <a:cs typeface="Times New Roman" panose="02020603050405020304" pitchFamily="18" charset="0"/>
              </a:rPr>
              <a:t> for all ratings where the </a:t>
            </a:r>
            <a:r>
              <a:rPr lang="en-US" sz="2000" b="1" dirty="0" err="1">
                <a:latin typeface="Times New Roman" panose="02020603050405020304" pitchFamily="18" charset="0"/>
                <a:cs typeface="Times New Roman" panose="02020603050405020304" pitchFamily="18" charset="0"/>
              </a:rPr>
              <a:t>Overall_Rating</a:t>
            </a:r>
            <a:r>
              <a:rPr lang="en-US" sz="2000" b="1" dirty="0">
                <a:latin typeface="Times New Roman" panose="02020603050405020304" pitchFamily="18" charset="0"/>
                <a:cs typeface="Times New Roman" panose="02020603050405020304" pitchFamily="18" charset="0"/>
              </a:rPr>
              <a:t> was 'Highly Satisfactory' (which corresponds to a value of 2, according to the data dictionary). </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background with blue text&#10;&#10;AI-generated content may be incorrect."/>
          <p:cNvPicPr>
            <a:picLocks noChangeAspect="1"/>
          </p:cNvPicPr>
          <p:nvPr/>
        </p:nvPicPr>
        <p:blipFill>
          <a:blip r:embed="rId2"/>
          <a:srcRect t="11345" r="66532"/>
          <a:stretch>
            <a:fillRect/>
          </a:stretch>
        </p:blipFill>
        <p:spPr>
          <a:xfrm>
            <a:off x="1437880" y="2404803"/>
            <a:ext cx="3321944" cy="1133303"/>
          </a:xfrm>
          <a:prstGeom prst="rect">
            <a:avLst/>
          </a:prstGeom>
        </p:spPr>
      </p:pic>
      <p:pic>
        <p:nvPicPr>
          <p:cNvPr id="5" name="Picture 4" descr="A screenshot of a computer&#10;&#10;AI-generated content may be incorrect."/>
          <p:cNvPicPr>
            <a:picLocks noChangeAspect="1"/>
          </p:cNvPicPr>
          <p:nvPr/>
        </p:nvPicPr>
        <p:blipFill>
          <a:blip r:embed="rId3"/>
          <a:stretch>
            <a:fillRect/>
          </a:stretch>
        </p:blipFill>
        <p:spPr>
          <a:xfrm>
            <a:off x="5507076" y="1897627"/>
            <a:ext cx="2324445" cy="4181167"/>
          </a:xfrm>
          <a:prstGeom prst="rect">
            <a:avLst/>
          </a:prstGeom>
        </p:spPr>
      </p:pic>
      <p:sp>
        <p:nvSpPr>
          <p:cNvPr id="4" name="TextBox 3"/>
          <p:cNvSpPr txBox="1"/>
          <p:nvPr/>
        </p:nvSpPr>
        <p:spPr>
          <a:xfrm>
            <a:off x="686873" y="552756"/>
            <a:ext cx="10993850"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6. List the names and cities of all restaurants that have an </a:t>
            </a:r>
            <a:r>
              <a:rPr lang="en-US" sz="2000" b="1" dirty="0" err="1">
                <a:latin typeface="Times New Roman" panose="02020603050405020304" pitchFamily="18" charset="0"/>
                <a:cs typeface="Times New Roman" panose="02020603050405020304" pitchFamily="18" charset="0"/>
              </a:rPr>
              <a:t>Overall_Rating</a:t>
            </a:r>
            <a:r>
              <a:rPr lang="en-US" sz="2000" b="1" dirty="0">
                <a:latin typeface="Times New Roman" panose="02020603050405020304" pitchFamily="18" charset="0"/>
                <a:cs typeface="Times New Roman" panose="02020603050405020304" pitchFamily="18" charset="0"/>
              </a:rPr>
              <a:t> of 2 (Highly Satisfactory) from at least one consumer. </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background with blue text&#10;&#10;AI-generated content may be incorrect."/>
          <p:cNvPicPr>
            <a:picLocks noChangeAspect="1"/>
          </p:cNvPicPr>
          <p:nvPr/>
        </p:nvPicPr>
        <p:blipFill>
          <a:blip r:embed="rId2"/>
          <a:srcRect t="8841" r="57007"/>
          <a:stretch>
            <a:fillRect/>
          </a:stretch>
        </p:blipFill>
        <p:spPr>
          <a:xfrm>
            <a:off x="2983474" y="1791081"/>
            <a:ext cx="3800785" cy="1780237"/>
          </a:xfrm>
          <a:prstGeom prst="rect">
            <a:avLst/>
          </a:prstGeom>
        </p:spPr>
      </p:pic>
      <p:pic>
        <p:nvPicPr>
          <p:cNvPr id="5" name="Picture 4" descr="A screenshot of a computer&#10;&#10;AI-generated content may be incorrect."/>
          <p:cNvPicPr>
            <a:picLocks noChangeAspect="1"/>
          </p:cNvPicPr>
          <p:nvPr/>
        </p:nvPicPr>
        <p:blipFill>
          <a:blip r:embed="rId3"/>
          <a:stretch>
            <a:fillRect/>
          </a:stretch>
        </p:blipFill>
        <p:spPr>
          <a:xfrm>
            <a:off x="7356249" y="1155538"/>
            <a:ext cx="1566078" cy="4546923"/>
          </a:xfrm>
          <a:prstGeom prst="rect">
            <a:avLst/>
          </a:prstGeom>
        </p:spPr>
      </p:pic>
      <p:sp>
        <p:nvSpPr>
          <p:cNvPr id="4" name="TextBox 3"/>
          <p:cNvSpPr txBox="1"/>
          <p:nvPr/>
        </p:nvSpPr>
        <p:spPr>
          <a:xfrm>
            <a:off x="368092" y="473455"/>
            <a:ext cx="11902565"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7. Find the </a:t>
            </a:r>
            <a:r>
              <a:rPr lang="en-US" sz="2000" b="1" dirty="0" err="1">
                <a:latin typeface="Times New Roman" panose="02020603050405020304" pitchFamily="18" charset="0"/>
                <a:cs typeface="Times New Roman" panose="02020603050405020304" pitchFamily="18" charset="0"/>
              </a:rPr>
              <a:t>Consumer_ID</a:t>
            </a:r>
            <a:r>
              <a:rPr lang="en-US" sz="2000" b="1" dirty="0">
                <a:latin typeface="Times New Roman" panose="02020603050405020304" pitchFamily="18" charset="0"/>
                <a:cs typeface="Times New Roman" panose="02020603050405020304" pitchFamily="18" charset="0"/>
              </a:rPr>
              <a:t> and Age of consumers who have rated restaurants located in 'San Luis Potosi'.</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white background&#10;&#10;AI-generated content may be incorrect."/>
          <p:cNvPicPr>
            <a:picLocks noChangeAspect="1"/>
          </p:cNvPicPr>
          <p:nvPr/>
        </p:nvPicPr>
        <p:blipFill>
          <a:blip r:embed="rId2"/>
          <a:srcRect t="11925" r="58984"/>
          <a:stretch>
            <a:fillRect/>
          </a:stretch>
        </p:blipFill>
        <p:spPr>
          <a:xfrm>
            <a:off x="3618270" y="1545168"/>
            <a:ext cx="3680655" cy="2064015"/>
          </a:xfrm>
          <a:prstGeom prst="rect">
            <a:avLst/>
          </a:prstGeom>
        </p:spPr>
      </p:pic>
      <p:pic>
        <p:nvPicPr>
          <p:cNvPr id="5" name="Picture 4" descr="A screenshot of a menu&#10;&#10;AI-generated content may be incorrect."/>
          <p:cNvPicPr>
            <a:picLocks noChangeAspect="1"/>
          </p:cNvPicPr>
          <p:nvPr/>
        </p:nvPicPr>
        <p:blipFill>
          <a:blip r:embed="rId3"/>
          <a:stretch>
            <a:fillRect/>
          </a:stretch>
        </p:blipFill>
        <p:spPr>
          <a:xfrm>
            <a:off x="4257376" y="4280824"/>
            <a:ext cx="2143424" cy="695422"/>
          </a:xfrm>
          <a:prstGeom prst="rect">
            <a:avLst/>
          </a:prstGeom>
        </p:spPr>
      </p:pic>
      <p:sp>
        <p:nvSpPr>
          <p:cNvPr id="4" name="TextBox 3"/>
          <p:cNvSpPr txBox="1"/>
          <p:nvPr/>
        </p:nvSpPr>
        <p:spPr>
          <a:xfrm>
            <a:off x="490226" y="706541"/>
            <a:ext cx="11387141"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8. List the names of restaurants that serve 'Mexican' cuisine and have been rated by consumer 'U1001'. </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computer screen&#10;&#10;AI-generated content may be incorrect."/>
          <p:cNvPicPr>
            <a:picLocks noChangeAspect="1"/>
          </p:cNvPicPr>
          <p:nvPr/>
        </p:nvPicPr>
        <p:blipFill>
          <a:blip r:embed="rId2"/>
          <a:srcRect t="11762" r="54331"/>
          <a:stretch>
            <a:fillRect/>
          </a:stretch>
        </p:blipFill>
        <p:spPr>
          <a:xfrm>
            <a:off x="3864078" y="1665960"/>
            <a:ext cx="3441290" cy="1546662"/>
          </a:xfrm>
          <a:prstGeom prst="rect">
            <a:avLst/>
          </a:prstGeom>
        </p:spPr>
      </p:pic>
      <p:pic>
        <p:nvPicPr>
          <p:cNvPr id="5" name="Picture 4" descr="A screenshot of a computer&#10;&#10;AI-generated content may be incorrect."/>
          <p:cNvPicPr>
            <a:picLocks noChangeAspect="1"/>
          </p:cNvPicPr>
          <p:nvPr/>
        </p:nvPicPr>
        <p:blipFill>
          <a:blip r:embed="rId3"/>
          <a:stretch>
            <a:fillRect/>
          </a:stretch>
        </p:blipFill>
        <p:spPr>
          <a:xfrm>
            <a:off x="1107375" y="3645378"/>
            <a:ext cx="10286480" cy="1727951"/>
          </a:xfrm>
          <a:prstGeom prst="rect">
            <a:avLst/>
          </a:prstGeom>
        </p:spPr>
      </p:pic>
      <p:sp>
        <p:nvSpPr>
          <p:cNvPr id="4" name="TextBox 3"/>
          <p:cNvSpPr txBox="1"/>
          <p:nvPr/>
        </p:nvSpPr>
        <p:spPr>
          <a:xfrm>
            <a:off x="867350" y="833094"/>
            <a:ext cx="10457299"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9. Find all details of consumers who prefer 'American' cuisine AND have a 'Medium' budget. </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background with blue text&#10;&#10;AI-generated content may be incorrect."/>
          <p:cNvPicPr>
            <a:picLocks noChangeAspect="1"/>
          </p:cNvPicPr>
          <p:nvPr/>
        </p:nvPicPr>
        <p:blipFill>
          <a:blip r:embed="rId2"/>
          <a:srcRect t="15126" r="52090"/>
          <a:stretch>
            <a:fillRect/>
          </a:stretch>
        </p:blipFill>
        <p:spPr>
          <a:xfrm>
            <a:off x="3244011" y="1398093"/>
            <a:ext cx="5408376" cy="1212809"/>
          </a:xfrm>
          <a:prstGeom prst="rect">
            <a:avLst/>
          </a:prstGeom>
        </p:spPr>
      </p:pic>
      <p:pic>
        <p:nvPicPr>
          <p:cNvPr id="5" name="Picture 4" descr="A screenshot of a computer&#10;&#10;AI-generated content may be incorrect."/>
          <p:cNvPicPr>
            <a:picLocks noChangeAspect="1"/>
          </p:cNvPicPr>
          <p:nvPr/>
        </p:nvPicPr>
        <p:blipFill>
          <a:blip r:embed="rId3"/>
          <a:stretch>
            <a:fillRect/>
          </a:stretch>
        </p:blipFill>
        <p:spPr>
          <a:xfrm>
            <a:off x="5093112" y="2850836"/>
            <a:ext cx="2198364" cy="3542769"/>
          </a:xfrm>
          <a:prstGeom prst="rect">
            <a:avLst/>
          </a:prstGeom>
        </p:spPr>
      </p:pic>
      <p:sp>
        <p:nvSpPr>
          <p:cNvPr id="4" name="TextBox 3"/>
          <p:cNvSpPr txBox="1"/>
          <p:nvPr/>
        </p:nvSpPr>
        <p:spPr>
          <a:xfrm>
            <a:off x="979885" y="690207"/>
            <a:ext cx="10232230"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10. List restaurants (Name, City) that have received a </a:t>
            </a:r>
            <a:r>
              <a:rPr lang="en-US" sz="2000" b="1" dirty="0" err="1">
                <a:latin typeface="Times New Roman" panose="02020603050405020304" pitchFamily="18" charset="0"/>
                <a:cs typeface="Times New Roman" panose="02020603050405020304" pitchFamily="18" charset="0"/>
              </a:rPr>
              <a:t>Food_Rating</a:t>
            </a:r>
            <a:r>
              <a:rPr lang="en-US" sz="2000" b="1" dirty="0">
                <a:latin typeface="Times New Roman" panose="02020603050405020304" pitchFamily="18" charset="0"/>
                <a:cs typeface="Times New Roman" panose="02020603050405020304" pitchFamily="18" charset="0"/>
              </a:rPr>
              <a:t> lower than the average </a:t>
            </a:r>
            <a:r>
              <a:rPr lang="en-US" sz="2000" b="1" dirty="0" err="1">
                <a:latin typeface="Times New Roman" panose="02020603050405020304" pitchFamily="18" charset="0"/>
                <a:cs typeface="Times New Roman" panose="02020603050405020304" pitchFamily="18" charset="0"/>
              </a:rPr>
              <a:t>Food_Rating</a:t>
            </a:r>
            <a:r>
              <a:rPr lang="en-US" sz="2000" b="1" dirty="0">
                <a:latin typeface="Times New Roman" panose="02020603050405020304" pitchFamily="18" charset="0"/>
                <a:cs typeface="Times New Roman" panose="02020603050405020304" pitchFamily="18" charset="0"/>
              </a:rPr>
              <a:t> across all rated restaurants. </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background with blue text&#10;&#10;AI-generated content may be incorrect."/>
          <p:cNvPicPr>
            <a:picLocks noChangeAspect="1"/>
          </p:cNvPicPr>
          <p:nvPr/>
        </p:nvPicPr>
        <p:blipFill>
          <a:blip r:embed="rId2"/>
          <a:srcRect t="6768" r="61919" b="1"/>
          <a:stretch>
            <a:fillRect/>
          </a:stretch>
        </p:blipFill>
        <p:spPr>
          <a:xfrm>
            <a:off x="2880839" y="1779641"/>
            <a:ext cx="3864077" cy="2122034"/>
          </a:xfrm>
          <a:prstGeom prst="rect">
            <a:avLst/>
          </a:prstGeom>
        </p:spPr>
      </p:pic>
      <p:pic>
        <p:nvPicPr>
          <p:cNvPr id="5" name="Picture 4" descr="A table of numbers and letters&#10;&#10;AI-generated content may be incorrect."/>
          <p:cNvPicPr>
            <a:picLocks noChangeAspect="1"/>
          </p:cNvPicPr>
          <p:nvPr/>
        </p:nvPicPr>
        <p:blipFill>
          <a:blip r:embed="rId3"/>
          <a:stretch>
            <a:fillRect/>
          </a:stretch>
        </p:blipFill>
        <p:spPr>
          <a:xfrm>
            <a:off x="7306727" y="1201648"/>
            <a:ext cx="2269892" cy="4531250"/>
          </a:xfrm>
          <a:prstGeom prst="rect">
            <a:avLst/>
          </a:prstGeom>
        </p:spPr>
      </p:pic>
      <p:sp>
        <p:nvSpPr>
          <p:cNvPr id="4" name="TextBox 3"/>
          <p:cNvSpPr txBox="1"/>
          <p:nvPr/>
        </p:nvSpPr>
        <p:spPr>
          <a:xfrm>
            <a:off x="667208" y="493762"/>
            <a:ext cx="11082339"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11. Find consumers (</a:t>
            </a:r>
            <a:r>
              <a:rPr lang="en-US" sz="2000" b="1" dirty="0" err="1">
                <a:latin typeface="Times New Roman" panose="02020603050405020304" pitchFamily="18" charset="0"/>
                <a:cs typeface="Times New Roman" panose="02020603050405020304" pitchFamily="18" charset="0"/>
              </a:rPr>
              <a:t>Consumer_ID</a:t>
            </a:r>
            <a:r>
              <a:rPr lang="en-US" sz="2000" b="1" dirty="0">
                <a:latin typeface="Times New Roman" panose="02020603050405020304" pitchFamily="18" charset="0"/>
                <a:cs typeface="Times New Roman" panose="02020603050405020304" pitchFamily="18" charset="0"/>
              </a:rPr>
              <a:t>, Age, Occupation) who have rated at least one restaurant but have NOT rated any restaurant that serves 'Italian' cuisine. </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restaurant&#10;&#10;AI-generated content may be incorrect."/>
          <p:cNvPicPr>
            <a:picLocks noChangeAspect="1"/>
          </p:cNvPicPr>
          <p:nvPr/>
        </p:nvPicPr>
        <p:blipFill>
          <a:blip r:embed="rId2"/>
          <a:srcRect t="8587" r="36908"/>
          <a:stretch>
            <a:fillRect/>
          </a:stretch>
        </p:blipFill>
        <p:spPr>
          <a:xfrm>
            <a:off x="2640585" y="2084439"/>
            <a:ext cx="4880414" cy="2037729"/>
          </a:xfrm>
          <a:prstGeom prst="rect">
            <a:avLst/>
          </a:prstGeom>
        </p:spPr>
      </p:pic>
      <p:pic>
        <p:nvPicPr>
          <p:cNvPr id="5" name="Picture 4" descr="A screenshot of a menu&#10;&#10;AI-generated content may be incorrect."/>
          <p:cNvPicPr>
            <a:picLocks noChangeAspect="1"/>
          </p:cNvPicPr>
          <p:nvPr/>
        </p:nvPicPr>
        <p:blipFill>
          <a:blip r:embed="rId3"/>
          <a:stretch>
            <a:fillRect/>
          </a:stretch>
        </p:blipFill>
        <p:spPr>
          <a:xfrm>
            <a:off x="8396886" y="1175144"/>
            <a:ext cx="2047596" cy="4507711"/>
          </a:xfrm>
          <a:prstGeom prst="rect">
            <a:avLst/>
          </a:prstGeom>
        </p:spPr>
      </p:pic>
      <p:sp>
        <p:nvSpPr>
          <p:cNvPr id="4" name="TextBox 3"/>
          <p:cNvSpPr txBox="1"/>
          <p:nvPr/>
        </p:nvSpPr>
        <p:spPr>
          <a:xfrm>
            <a:off x="1225585" y="479626"/>
            <a:ext cx="10173615"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12. List restaurants (Name) that have received ratings from consumers older than 30. </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p:cNvPicPr>
            <a:picLocks noChangeAspect="1"/>
          </p:cNvPicPr>
          <p:nvPr/>
        </p:nvPicPr>
        <p:blipFill>
          <a:blip r:embed="rId2"/>
          <a:srcRect t="15838" r="50706"/>
          <a:stretch>
            <a:fillRect/>
          </a:stretch>
        </p:blipFill>
        <p:spPr>
          <a:xfrm>
            <a:off x="3088742" y="1977158"/>
            <a:ext cx="4118303" cy="2571445"/>
          </a:xfrm>
          <a:prstGeom prst="rect">
            <a:avLst/>
          </a:prstGeom>
        </p:spPr>
      </p:pic>
      <p:pic>
        <p:nvPicPr>
          <p:cNvPr id="5" name="Picture 4" descr="A screenshot of a computer&#10;&#10;AI-generated content may be incorrect."/>
          <p:cNvPicPr>
            <a:picLocks noChangeAspect="1"/>
          </p:cNvPicPr>
          <p:nvPr/>
        </p:nvPicPr>
        <p:blipFill>
          <a:blip r:embed="rId3"/>
          <a:stretch>
            <a:fillRect/>
          </a:stretch>
        </p:blipFill>
        <p:spPr>
          <a:xfrm>
            <a:off x="7677378" y="1417313"/>
            <a:ext cx="1655049" cy="4249829"/>
          </a:xfrm>
          <a:prstGeom prst="rect">
            <a:avLst/>
          </a:prstGeom>
        </p:spPr>
      </p:pic>
      <p:sp>
        <p:nvSpPr>
          <p:cNvPr id="4" name="TextBox 3"/>
          <p:cNvSpPr txBox="1"/>
          <p:nvPr/>
        </p:nvSpPr>
        <p:spPr>
          <a:xfrm>
            <a:off x="918624" y="628258"/>
            <a:ext cx="10354752" cy="1015663"/>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13. Find the </a:t>
            </a:r>
            <a:r>
              <a:rPr lang="en-US" sz="2000" b="1" dirty="0" err="1">
                <a:latin typeface="Times New Roman" panose="02020603050405020304" pitchFamily="18" charset="0"/>
                <a:cs typeface="Times New Roman" panose="02020603050405020304" pitchFamily="18" charset="0"/>
              </a:rPr>
              <a:t>Consumer_ID</a:t>
            </a:r>
            <a:r>
              <a:rPr lang="en-US" sz="2000" b="1" dirty="0">
                <a:latin typeface="Times New Roman" panose="02020603050405020304" pitchFamily="18" charset="0"/>
                <a:cs typeface="Times New Roman" panose="02020603050405020304" pitchFamily="18" charset="0"/>
              </a:rPr>
              <a:t> and Occupation of consumers whose preferred cuisine is 'Mexican' and who have given an </a:t>
            </a:r>
            <a:r>
              <a:rPr lang="en-US" sz="2000" b="1" dirty="0" err="1">
                <a:latin typeface="Times New Roman" panose="02020603050405020304" pitchFamily="18" charset="0"/>
                <a:cs typeface="Times New Roman" panose="02020603050405020304" pitchFamily="18" charset="0"/>
              </a:rPr>
              <a:t>Overall_Rating</a:t>
            </a:r>
            <a:r>
              <a:rPr lang="en-US" sz="2000" b="1" dirty="0">
                <a:latin typeface="Times New Roman" panose="02020603050405020304" pitchFamily="18" charset="0"/>
                <a:cs typeface="Times New Roman" panose="02020603050405020304" pitchFamily="18" charset="0"/>
              </a:rPr>
              <a:t> of 0 to at least one restaurant (any restaurant).</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background with blue text&#10;&#10;AI-generated content may be incorrect."/>
          <p:cNvPicPr>
            <a:picLocks noChangeAspect="1"/>
          </p:cNvPicPr>
          <p:nvPr/>
        </p:nvPicPr>
        <p:blipFill>
          <a:blip r:embed="rId2"/>
          <a:srcRect t="8945" r="60488"/>
          <a:stretch>
            <a:fillRect/>
          </a:stretch>
        </p:blipFill>
        <p:spPr>
          <a:xfrm>
            <a:off x="3756963" y="1767051"/>
            <a:ext cx="3982065" cy="2062631"/>
          </a:xfrm>
          <a:prstGeom prst="rect">
            <a:avLst/>
          </a:prstGeom>
        </p:spPr>
      </p:pic>
      <p:pic>
        <p:nvPicPr>
          <p:cNvPr id="5" name="Picture 4" descr="A screenshot of a computer&#10;&#10;AI-generated content may be incorrect."/>
          <p:cNvPicPr>
            <a:picLocks noChangeAspect="1"/>
          </p:cNvPicPr>
          <p:nvPr/>
        </p:nvPicPr>
        <p:blipFill>
          <a:blip r:embed="rId3"/>
          <a:stretch>
            <a:fillRect/>
          </a:stretch>
        </p:blipFill>
        <p:spPr>
          <a:xfrm>
            <a:off x="3823707" y="4294237"/>
            <a:ext cx="3915321" cy="1409897"/>
          </a:xfrm>
          <a:prstGeom prst="rect">
            <a:avLst/>
          </a:prstGeom>
        </p:spPr>
      </p:pic>
      <p:sp>
        <p:nvSpPr>
          <p:cNvPr id="4" name="TextBox 3"/>
          <p:cNvSpPr txBox="1"/>
          <p:nvPr/>
        </p:nvSpPr>
        <p:spPr>
          <a:xfrm>
            <a:off x="696704" y="594610"/>
            <a:ext cx="10875864"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14. List the names and cities of restaurants that serve 'Pizzeria' cuisine and are located in a city where at least one 'Student' consumer lives.</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background with blue text&#10;&#10;AI-generated content may be incorrect."/>
          <p:cNvPicPr>
            <a:picLocks noChangeAspect="1"/>
          </p:cNvPicPr>
          <p:nvPr/>
        </p:nvPicPr>
        <p:blipFill>
          <a:blip r:embed="rId2"/>
          <a:srcRect t="8577" r="63794"/>
          <a:stretch>
            <a:fillRect/>
          </a:stretch>
        </p:blipFill>
        <p:spPr>
          <a:xfrm>
            <a:off x="3883314" y="1738755"/>
            <a:ext cx="3638790" cy="2515250"/>
          </a:xfrm>
          <a:prstGeom prst="rect">
            <a:avLst/>
          </a:prstGeom>
        </p:spPr>
      </p:pic>
      <p:pic>
        <p:nvPicPr>
          <p:cNvPr id="7" name="Picture 6" descr="A screenshot of a computer&#10;&#10;AI-generated content may be incorrect."/>
          <p:cNvPicPr>
            <a:picLocks noChangeAspect="1"/>
          </p:cNvPicPr>
          <p:nvPr/>
        </p:nvPicPr>
        <p:blipFill>
          <a:blip r:embed="rId3"/>
          <a:stretch>
            <a:fillRect/>
          </a:stretch>
        </p:blipFill>
        <p:spPr>
          <a:xfrm>
            <a:off x="4841931" y="4702145"/>
            <a:ext cx="2114845" cy="914528"/>
          </a:xfrm>
          <a:prstGeom prst="rect">
            <a:avLst/>
          </a:prstGeom>
        </p:spPr>
      </p:pic>
      <p:sp>
        <p:nvSpPr>
          <p:cNvPr id="3" name="TextBox 2"/>
          <p:cNvSpPr txBox="1"/>
          <p:nvPr/>
        </p:nvSpPr>
        <p:spPr>
          <a:xfrm>
            <a:off x="644706" y="582729"/>
            <a:ext cx="10902588"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15. Find consumers (</a:t>
            </a:r>
            <a:r>
              <a:rPr lang="en-US" sz="2000" b="1" dirty="0" err="1">
                <a:latin typeface="Times New Roman" panose="02020603050405020304" pitchFamily="18" charset="0"/>
                <a:cs typeface="Times New Roman" panose="02020603050405020304" pitchFamily="18" charset="0"/>
              </a:rPr>
              <a:t>Consumer_ID</a:t>
            </a:r>
            <a:r>
              <a:rPr lang="en-US" sz="2000" b="1" dirty="0">
                <a:latin typeface="Times New Roman" panose="02020603050405020304" pitchFamily="18" charset="0"/>
                <a:cs typeface="Times New Roman" panose="02020603050405020304" pitchFamily="18" charset="0"/>
              </a:rPr>
              <a:t>, Age) who are 'Social Drinkers' and have rated a restaurant that has 'No' parking. </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p:cNvPicPr>
            <a:picLocks noChangeAspect="1"/>
          </p:cNvPicPr>
          <p:nvPr/>
        </p:nvPicPr>
        <p:blipFill>
          <a:blip r:embed="rId2"/>
          <a:srcRect t="23010" r="33100"/>
          <a:stretch>
            <a:fillRect/>
          </a:stretch>
        </p:blipFill>
        <p:spPr>
          <a:xfrm>
            <a:off x="2082489" y="2205824"/>
            <a:ext cx="5449022" cy="1840912"/>
          </a:xfrm>
          <a:prstGeom prst="rect">
            <a:avLst/>
          </a:prstGeom>
        </p:spPr>
      </p:pic>
      <p:pic>
        <p:nvPicPr>
          <p:cNvPr id="5" name="Picture 4" descr="A screenshot of a computer&#10;&#10;AI-generated content may be incorrect."/>
          <p:cNvPicPr>
            <a:picLocks noChangeAspect="1"/>
          </p:cNvPicPr>
          <p:nvPr/>
        </p:nvPicPr>
        <p:blipFill>
          <a:blip r:embed="rId3"/>
          <a:stretch>
            <a:fillRect/>
          </a:stretch>
        </p:blipFill>
        <p:spPr>
          <a:xfrm>
            <a:off x="7826480" y="1289482"/>
            <a:ext cx="1729250" cy="4393630"/>
          </a:xfrm>
          <a:prstGeom prst="rect">
            <a:avLst/>
          </a:prstGeom>
        </p:spPr>
      </p:pic>
      <p:sp>
        <p:nvSpPr>
          <p:cNvPr id="4" name="TextBox 3"/>
          <p:cNvSpPr txBox="1"/>
          <p:nvPr/>
        </p:nvSpPr>
        <p:spPr>
          <a:xfrm>
            <a:off x="775363" y="609207"/>
            <a:ext cx="10453076"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16. List </a:t>
            </a:r>
            <a:r>
              <a:rPr lang="en-US" sz="2000" b="1" dirty="0" err="1">
                <a:latin typeface="Times New Roman" panose="02020603050405020304" pitchFamily="18" charset="0"/>
                <a:cs typeface="Times New Roman" panose="02020603050405020304" pitchFamily="18" charset="0"/>
              </a:rPr>
              <a:t>Consumer_IDs</a:t>
            </a:r>
            <a:r>
              <a:rPr lang="en-US" sz="2000" b="1" dirty="0">
                <a:latin typeface="Times New Roman" panose="02020603050405020304" pitchFamily="18" charset="0"/>
                <a:cs typeface="Times New Roman" panose="02020603050405020304" pitchFamily="18" charset="0"/>
              </a:rPr>
              <a:t> and the count of restaurants they've rated, but only for consumers who are 'Students'. Show only students who have rated more than 2 restaurants. </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p:cNvPicPr>
            <a:picLocks noChangeAspect="1"/>
          </p:cNvPicPr>
          <p:nvPr/>
        </p:nvPicPr>
        <p:blipFill>
          <a:blip r:embed="rId2"/>
          <a:srcRect t="44177" r="29358"/>
          <a:stretch>
            <a:fillRect/>
          </a:stretch>
        </p:blipFill>
        <p:spPr>
          <a:xfrm>
            <a:off x="1648555" y="2378197"/>
            <a:ext cx="5047213" cy="1201836"/>
          </a:xfrm>
          <a:prstGeom prst="rect">
            <a:avLst/>
          </a:prstGeom>
        </p:spPr>
      </p:pic>
      <p:pic>
        <p:nvPicPr>
          <p:cNvPr id="5" name="Picture 4" descr="A screenshot of a computer screen&#10;&#10;AI-generated content may be incorrect."/>
          <p:cNvPicPr>
            <a:picLocks noChangeAspect="1"/>
          </p:cNvPicPr>
          <p:nvPr/>
        </p:nvPicPr>
        <p:blipFill>
          <a:blip r:embed="rId3"/>
          <a:stretch>
            <a:fillRect/>
          </a:stretch>
        </p:blipFill>
        <p:spPr>
          <a:xfrm>
            <a:off x="7462624" y="1550502"/>
            <a:ext cx="2345053" cy="4200639"/>
          </a:xfrm>
          <a:prstGeom prst="rect">
            <a:avLst/>
          </a:prstGeom>
        </p:spPr>
      </p:pic>
      <p:sp>
        <p:nvSpPr>
          <p:cNvPr id="4" name="TextBox 3"/>
          <p:cNvSpPr txBox="1"/>
          <p:nvPr/>
        </p:nvSpPr>
        <p:spPr>
          <a:xfrm>
            <a:off x="635831" y="534839"/>
            <a:ext cx="10995729" cy="1015663"/>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17. We want to categorize consumers by an '</a:t>
            </a:r>
            <a:r>
              <a:rPr lang="en-US" sz="2000" b="1" dirty="0" err="1">
                <a:latin typeface="Times New Roman" panose="02020603050405020304" pitchFamily="18" charset="0"/>
                <a:cs typeface="Times New Roman" panose="02020603050405020304" pitchFamily="18" charset="0"/>
              </a:rPr>
              <a:t>Engagement_Score</a:t>
            </a:r>
            <a:r>
              <a:rPr lang="en-US" sz="2000" b="1" dirty="0">
                <a:latin typeface="Times New Roman" panose="02020603050405020304" pitchFamily="18" charset="0"/>
                <a:cs typeface="Times New Roman" panose="02020603050405020304" pitchFamily="18" charset="0"/>
              </a:rPr>
              <a:t>' which is their Age divided by 10 (integer division). List the </a:t>
            </a:r>
            <a:r>
              <a:rPr lang="en-US" sz="2000" b="1" dirty="0" err="1">
                <a:latin typeface="Times New Roman" panose="02020603050405020304" pitchFamily="18" charset="0"/>
                <a:cs typeface="Times New Roman" panose="02020603050405020304" pitchFamily="18" charset="0"/>
              </a:rPr>
              <a:t>Consumer_ID</a:t>
            </a:r>
            <a:r>
              <a:rPr lang="en-US" sz="2000" b="1" dirty="0">
                <a:latin typeface="Times New Roman" panose="02020603050405020304" pitchFamily="18" charset="0"/>
                <a:cs typeface="Times New Roman" panose="02020603050405020304" pitchFamily="18" charset="0"/>
              </a:rPr>
              <a:t>, Age, and this calculated </a:t>
            </a:r>
            <a:r>
              <a:rPr lang="en-US" sz="2000" b="1" dirty="0" err="1">
                <a:latin typeface="Times New Roman" panose="02020603050405020304" pitchFamily="18" charset="0"/>
                <a:cs typeface="Times New Roman" panose="02020603050405020304" pitchFamily="18" charset="0"/>
              </a:rPr>
              <a:t>Engagement_Score</a:t>
            </a:r>
            <a:r>
              <a:rPr lang="en-US" sz="2000" b="1" dirty="0">
                <a:latin typeface="Times New Roman" panose="02020603050405020304" pitchFamily="18" charset="0"/>
                <a:cs typeface="Times New Roman" panose="02020603050405020304" pitchFamily="18" charset="0"/>
              </a:rPr>
              <a:t>, but only for consumers whose </a:t>
            </a:r>
            <a:r>
              <a:rPr lang="en-US" sz="2000" b="1" dirty="0" err="1">
                <a:latin typeface="Times New Roman" panose="02020603050405020304" pitchFamily="18" charset="0"/>
                <a:cs typeface="Times New Roman" panose="02020603050405020304" pitchFamily="18" charset="0"/>
              </a:rPr>
              <a:t>Engagement_Score</a:t>
            </a:r>
            <a:r>
              <a:rPr lang="en-US" sz="2000" b="1" dirty="0">
                <a:latin typeface="Times New Roman" panose="02020603050405020304" pitchFamily="18" charset="0"/>
                <a:cs typeface="Times New Roman" panose="02020603050405020304" pitchFamily="18" charset="0"/>
              </a:rPr>
              <a:t> would be exactly 2 and who use 'Public' transportation. </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p:cNvPicPr>
            <a:picLocks noChangeAspect="1"/>
          </p:cNvPicPr>
          <p:nvPr/>
        </p:nvPicPr>
        <p:blipFill>
          <a:blip r:embed="rId2"/>
          <a:srcRect t="29827" r="24760"/>
          <a:stretch>
            <a:fillRect/>
          </a:stretch>
        </p:blipFill>
        <p:spPr>
          <a:xfrm>
            <a:off x="2240284" y="1493327"/>
            <a:ext cx="5920490" cy="1838354"/>
          </a:xfrm>
          <a:prstGeom prst="rect">
            <a:avLst/>
          </a:prstGeom>
        </p:spPr>
      </p:pic>
      <p:pic>
        <p:nvPicPr>
          <p:cNvPr id="7" name="Picture 6" descr="A screenshot of a table&#10;&#10;AI-generated content may be incorrect."/>
          <p:cNvPicPr>
            <a:picLocks noChangeAspect="1"/>
          </p:cNvPicPr>
          <p:nvPr/>
        </p:nvPicPr>
        <p:blipFill>
          <a:blip r:embed="rId3"/>
          <a:stretch>
            <a:fillRect/>
          </a:stretch>
        </p:blipFill>
        <p:spPr>
          <a:xfrm>
            <a:off x="3103155" y="3398595"/>
            <a:ext cx="4353533" cy="2981741"/>
          </a:xfrm>
          <a:prstGeom prst="rect">
            <a:avLst/>
          </a:prstGeom>
        </p:spPr>
      </p:pic>
      <p:sp>
        <p:nvSpPr>
          <p:cNvPr id="4" name="TextBox 3"/>
          <p:cNvSpPr txBox="1"/>
          <p:nvPr/>
        </p:nvSpPr>
        <p:spPr>
          <a:xfrm>
            <a:off x="824523" y="477664"/>
            <a:ext cx="10787373" cy="1015663"/>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18. For each restaurant, calculate its average </a:t>
            </a:r>
            <a:r>
              <a:rPr lang="en-US" sz="2000" b="1" dirty="0" err="1">
                <a:latin typeface="Times New Roman" panose="02020603050405020304" pitchFamily="18" charset="0"/>
                <a:cs typeface="Times New Roman" panose="02020603050405020304" pitchFamily="18" charset="0"/>
              </a:rPr>
              <a:t>Overall_Rating</a:t>
            </a:r>
            <a:r>
              <a:rPr lang="en-US" sz="2000" b="1" dirty="0">
                <a:latin typeface="Times New Roman" panose="02020603050405020304" pitchFamily="18" charset="0"/>
                <a:cs typeface="Times New Roman" panose="02020603050405020304" pitchFamily="18" charset="0"/>
              </a:rPr>
              <a:t>. Then, list the restaurant Name, City, and its calculated average </a:t>
            </a:r>
            <a:r>
              <a:rPr lang="en-US" sz="2000" b="1" dirty="0" err="1">
                <a:latin typeface="Times New Roman" panose="02020603050405020304" pitchFamily="18" charset="0"/>
                <a:cs typeface="Times New Roman" panose="02020603050405020304" pitchFamily="18" charset="0"/>
              </a:rPr>
              <a:t>Overall_Rating</a:t>
            </a:r>
            <a:r>
              <a:rPr lang="en-US" sz="2000" b="1" dirty="0">
                <a:latin typeface="Times New Roman" panose="02020603050405020304" pitchFamily="18" charset="0"/>
                <a:cs typeface="Times New Roman" panose="02020603050405020304" pitchFamily="18" charset="0"/>
              </a:rPr>
              <a:t>, but only for restaurants located in 'Cuernavaca' AND whose calculated average </a:t>
            </a:r>
            <a:r>
              <a:rPr lang="en-US" sz="2000" b="1" dirty="0" err="1">
                <a:latin typeface="Times New Roman" panose="02020603050405020304" pitchFamily="18" charset="0"/>
                <a:cs typeface="Times New Roman" panose="02020603050405020304" pitchFamily="18" charset="0"/>
              </a:rPr>
              <a:t>Overall_Rating</a:t>
            </a:r>
            <a:r>
              <a:rPr lang="en-US" sz="2000" b="1" dirty="0">
                <a:latin typeface="Times New Roman" panose="02020603050405020304" pitchFamily="18" charset="0"/>
                <a:cs typeface="Times New Roman" panose="02020603050405020304" pitchFamily="18" charset="0"/>
              </a:rPr>
              <a:t> is greater than 1.0. </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5"/>
          <p:cNvSpPr>
            <a:spLocks noChangeArrowheads="1"/>
          </p:cNvSpPr>
          <p:nvPr/>
        </p:nvSpPr>
        <p:spPr bwMode="auto">
          <a:xfrm>
            <a:off x="1391264" y="1947399"/>
            <a:ext cx="10476271"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lvl="0" indent="-285750" defTabSz="914400" eaLnBrk="0" fontAlgn="base" hangingPunct="0">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This project focuses on designing a Restaurant Database System using SQL.</a:t>
            </a:r>
          </a:p>
          <a:p>
            <a:pPr marL="285750" lvl="0" indent="-285750" defTabSz="914400" eaLnBrk="0" fontAlgn="base" hangingPunct="0">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marL="285750" lvl="0" indent="-285750" defTabSz="914400" eaLnBrk="0" fontAlgn="base" hangingPunct="0">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The database stores information about consumers, restaurants, cuisines, preferences, and ratings.</a:t>
            </a:r>
          </a:p>
          <a:p>
            <a:pPr marL="285750" lvl="0" indent="-285750" defTabSz="914400" eaLnBrk="0" fontAlgn="base" hangingPunct="0">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marL="285750" lvl="0" indent="-285750" defTabSz="914400" eaLnBrk="0" fontAlgn="base" hangingPunct="0">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Multiple tables are connected using primary and foreign keys to maintain data consistency.</a:t>
            </a:r>
          </a:p>
          <a:p>
            <a:pPr marL="285750" lvl="0" indent="-285750" defTabSz="914400" eaLnBrk="0" fontAlgn="base" hangingPunct="0">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marL="285750" lvl="0" indent="-285750" defTabSz="914400" eaLnBrk="0" fontAlgn="base" hangingPunct="0">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Various SQL concepts such as WHERE, JOINs, subqueries, CTEs, views, window functions, and stored procedures are used.</a:t>
            </a:r>
          </a:p>
          <a:p>
            <a:pPr marL="285750" lvl="0" indent="-285750" defTabSz="914400" eaLnBrk="0" fontAlgn="base" hangingPunct="0">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marL="285750" lvl="0" indent="-285750" defTabSz="914400" eaLnBrk="0" fontAlgn="base" hangingPunct="0">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The goal is to analyze customer behavior, restaurant performance, and cuisine popularity.</a:t>
            </a:r>
          </a:p>
          <a:p>
            <a:pPr lvl="0" defTabSz="91440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3942735" y="688258"/>
            <a:ext cx="3805084"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    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p:cNvPicPr>
            <a:picLocks noChangeAspect="1"/>
          </p:cNvPicPr>
          <p:nvPr/>
        </p:nvPicPr>
        <p:blipFill>
          <a:blip r:embed="rId2"/>
          <a:srcRect t="29331" r="44035"/>
          <a:stretch>
            <a:fillRect/>
          </a:stretch>
        </p:blipFill>
        <p:spPr>
          <a:xfrm>
            <a:off x="3415565" y="1885396"/>
            <a:ext cx="4243764" cy="1797498"/>
          </a:xfrm>
          <a:prstGeom prst="rect">
            <a:avLst/>
          </a:prstGeom>
        </p:spPr>
      </p:pic>
      <p:pic>
        <p:nvPicPr>
          <p:cNvPr id="5" name="Picture 4" descr="A screenshot of a computer&#10;&#10;AI-generated content may be incorrect."/>
          <p:cNvPicPr>
            <a:picLocks noChangeAspect="1"/>
          </p:cNvPicPr>
          <p:nvPr/>
        </p:nvPicPr>
        <p:blipFill>
          <a:blip r:embed="rId3"/>
          <a:stretch>
            <a:fillRect/>
          </a:stretch>
        </p:blipFill>
        <p:spPr>
          <a:xfrm>
            <a:off x="4680155" y="3936874"/>
            <a:ext cx="1905266" cy="2305372"/>
          </a:xfrm>
          <a:prstGeom prst="rect">
            <a:avLst/>
          </a:prstGeom>
        </p:spPr>
      </p:pic>
      <p:sp>
        <p:nvSpPr>
          <p:cNvPr id="4" name="TextBox 3"/>
          <p:cNvSpPr txBox="1"/>
          <p:nvPr/>
        </p:nvSpPr>
        <p:spPr>
          <a:xfrm>
            <a:off x="932679" y="615754"/>
            <a:ext cx="10325256" cy="1015663"/>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19. Find consumers (</a:t>
            </a:r>
            <a:r>
              <a:rPr lang="en-US" sz="2000" b="1" dirty="0" err="1">
                <a:latin typeface="Times New Roman" panose="02020603050405020304" pitchFamily="18" charset="0"/>
                <a:cs typeface="Times New Roman" panose="02020603050405020304" pitchFamily="18" charset="0"/>
              </a:rPr>
              <a:t>Consumer_ID</a:t>
            </a:r>
            <a:r>
              <a:rPr lang="en-US" sz="2000" b="1" dirty="0">
                <a:latin typeface="Times New Roman" panose="02020603050405020304" pitchFamily="18" charset="0"/>
                <a:cs typeface="Times New Roman" panose="02020603050405020304" pitchFamily="18" charset="0"/>
              </a:rPr>
              <a:t>, Age) who are 'Married' and whose </a:t>
            </a:r>
            <a:r>
              <a:rPr lang="en-US" sz="2000" b="1" dirty="0" err="1">
                <a:latin typeface="Times New Roman" panose="02020603050405020304" pitchFamily="18" charset="0"/>
                <a:cs typeface="Times New Roman" panose="02020603050405020304" pitchFamily="18" charset="0"/>
              </a:rPr>
              <a:t>Food_Rating</a:t>
            </a:r>
            <a:r>
              <a:rPr lang="en-US" sz="2000" b="1" dirty="0">
                <a:latin typeface="Times New Roman" panose="02020603050405020304" pitchFamily="18" charset="0"/>
                <a:cs typeface="Times New Roman" panose="02020603050405020304" pitchFamily="18" charset="0"/>
              </a:rPr>
              <a:t> for any restaurant is equal to their </a:t>
            </a:r>
            <a:r>
              <a:rPr lang="en-US" sz="2000" b="1" dirty="0" err="1">
                <a:latin typeface="Times New Roman" panose="02020603050405020304" pitchFamily="18" charset="0"/>
                <a:cs typeface="Times New Roman" panose="02020603050405020304" pitchFamily="18" charset="0"/>
              </a:rPr>
              <a:t>Service_Rating</a:t>
            </a:r>
            <a:r>
              <a:rPr lang="en-US" sz="2000" b="1" dirty="0">
                <a:latin typeface="Times New Roman" panose="02020603050405020304" pitchFamily="18" charset="0"/>
                <a:cs typeface="Times New Roman" panose="02020603050405020304" pitchFamily="18" charset="0"/>
              </a:rPr>
              <a:t> for that same restaurant, but only consider ratings where the </a:t>
            </a:r>
            <a:r>
              <a:rPr lang="en-US" sz="2000" b="1" dirty="0" err="1">
                <a:latin typeface="Times New Roman" panose="02020603050405020304" pitchFamily="18" charset="0"/>
                <a:cs typeface="Times New Roman" panose="02020603050405020304" pitchFamily="18" charset="0"/>
              </a:rPr>
              <a:t>Overall_Rating</a:t>
            </a:r>
            <a:r>
              <a:rPr lang="en-US" sz="2000" b="1" dirty="0">
                <a:latin typeface="Times New Roman" panose="02020603050405020304" pitchFamily="18" charset="0"/>
                <a:cs typeface="Times New Roman" panose="02020603050405020304" pitchFamily="18" charset="0"/>
              </a:rPr>
              <a:t> was 2. </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rcRect t="24316" r="38150" b="1"/>
          <a:stretch>
            <a:fillRect/>
          </a:stretch>
        </p:blipFill>
        <p:spPr>
          <a:xfrm>
            <a:off x="3739860" y="1803546"/>
            <a:ext cx="4489740" cy="2249472"/>
          </a:xfrm>
          <a:prstGeom prst="rect">
            <a:avLst/>
          </a:prstGeom>
        </p:spPr>
      </p:pic>
      <p:pic>
        <p:nvPicPr>
          <p:cNvPr id="5" name="Picture 4" descr="A screenshot of a computer&#10;&#10;AI-generated content may be incorrect."/>
          <p:cNvPicPr>
            <a:picLocks noChangeAspect="1"/>
          </p:cNvPicPr>
          <p:nvPr/>
        </p:nvPicPr>
        <p:blipFill>
          <a:blip r:embed="rId3"/>
          <a:stretch>
            <a:fillRect/>
          </a:stretch>
        </p:blipFill>
        <p:spPr>
          <a:xfrm>
            <a:off x="4412886" y="4364233"/>
            <a:ext cx="3143689" cy="857370"/>
          </a:xfrm>
          <a:prstGeom prst="rect">
            <a:avLst/>
          </a:prstGeom>
        </p:spPr>
      </p:pic>
      <p:sp>
        <p:nvSpPr>
          <p:cNvPr id="4" name="TextBox 3"/>
          <p:cNvSpPr txBox="1"/>
          <p:nvPr/>
        </p:nvSpPr>
        <p:spPr>
          <a:xfrm>
            <a:off x="1033702" y="620734"/>
            <a:ext cx="10417275" cy="1015663"/>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20. List </a:t>
            </a:r>
            <a:r>
              <a:rPr lang="en-US" sz="2000" b="1" dirty="0" err="1">
                <a:latin typeface="Times New Roman" panose="02020603050405020304" pitchFamily="18" charset="0"/>
                <a:cs typeface="Times New Roman" panose="02020603050405020304" pitchFamily="18" charset="0"/>
              </a:rPr>
              <a:t>Consumer_ID</a:t>
            </a:r>
            <a:r>
              <a:rPr lang="en-US" sz="2000" b="1" dirty="0">
                <a:latin typeface="Times New Roman" panose="02020603050405020304" pitchFamily="18" charset="0"/>
                <a:cs typeface="Times New Roman" panose="02020603050405020304" pitchFamily="18" charset="0"/>
              </a:rPr>
              <a:t>, Age, and the Name of any restaurant they rated, but only for consumers who are 'Employed' and have given a </a:t>
            </a:r>
            <a:r>
              <a:rPr lang="en-US" sz="2000" b="1" dirty="0" err="1">
                <a:latin typeface="Times New Roman" panose="02020603050405020304" pitchFamily="18" charset="0"/>
                <a:cs typeface="Times New Roman" panose="02020603050405020304" pitchFamily="18" charset="0"/>
              </a:rPr>
              <a:t>Food_Rating</a:t>
            </a:r>
            <a:r>
              <a:rPr lang="en-US" sz="2000" b="1" dirty="0">
                <a:latin typeface="Times New Roman" panose="02020603050405020304" pitchFamily="18" charset="0"/>
                <a:cs typeface="Times New Roman" panose="02020603050405020304" pitchFamily="18" charset="0"/>
              </a:rPr>
              <a:t> of 0 to at least one restaurant located in 'Ciudad Victoria'. </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p:cNvPicPr>
            <a:picLocks noChangeAspect="1"/>
          </p:cNvPicPr>
          <p:nvPr/>
        </p:nvPicPr>
        <p:blipFill>
          <a:blip r:embed="rId2"/>
          <a:srcRect t="14506" r="34513"/>
          <a:stretch>
            <a:fillRect/>
          </a:stretch>
        </p:blipFill>
        <p:spPr>
          <a:xfrm>
            <a:off x="2082301" y="1564082"/>
            <a:ext cx="4741286" cy="3933760"/>
          </a:xfrm>
          <a:prstGeom prst="rect">
            <a:avLst/>
          </a:prstGeom>
        </p:spPr>
      </p:pic>
      <p:pic>
        <p:nvPicPr>
          <p:cNvPr id="5" name="Picture 4" descr="A screenshot of a computer&#10;&#10;AI-generated content may be incorrect."/>
          <p:cNvPicPr>
            <a:picLocks noChangeAspect="1"/>
          </p:cNvPicPr>
          <p:nvPr/>
        </p:nvPicPr>
        <p:blipFill>
          <a:blip r:embed="rId3"/>
          <a:stretch>
            <a:fillRect/>
          </a:stretch>
        </p:blipFill>
        <p:spPr>
          <a:xfrm>
            <a:off x="7688830" y="1462118"/>
            <a:ext cx="2543097" cy="4137687"/>
          </a:xfrm>
          <a:prstGeom prst="rect">
            <a:avLst/>
          </a:prstGeom>
        </p:spPr>
      </p:pic>
      <p:sp>
        <p:nvSpPr>
          <p:cNvPr id="4" name="TextBox 3"/>
          <p:cNvSpPr txBox="1"/>
          <p:nvPr/>
        </p:nvSpPr>
        <p:spPr>
          <a:xfrm>
            <a:off x="875841" y="567312"/>
            <a:ext cx="10689031"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21. Using a CTE, find all consumers who live in 'San Luis Potosi'. Then, list their </a:t>
            </a:r>
            <a:r>
              <a:rPr lang="en-US" sz="2000" b="1" dirty="0" err="1">
                <a:latin typeface="Times New Roman" panose="02020603050405020304" pitchFamily="18" charset="0"/>
                <a:cs typeface="Times New Roman" panose="02020603050405020304" pitchFamily="18" charset="0"/>
              </a:rPr>
              <a:t>Consumer_ID</a:t>
            </a:r>
            <a:r>
              <a:rPr lang="en-US" sz="2000" b="1" dirty="0">
                <a:latin typeface="Times New Roman" panose="02020603050405020304" pitchFamily="18" charset="0"/>
                <a:cs typeface="Times New Roman" panose="02020603050405020304" pitchFamily="18" charset="0"/>
              </a:rPr>
              <a:t>, Age, and the Name of any Mexican restaurant they have rated with an </a:t>
            </a:r>
            <a:r>
              <a:rPr lang="en-US" sz="2000" b="1" dirty="0" err="1">
                <a:latin typeface="Times New Roman" panose="02020603050405020304" pitchFamily="18" charset="0"/>
                <a:cs typeface="Times New Roman" panose="02020603050405020304" pitchFamily="18" charset="0"/>
              </a:rPr>
              <a:t>Overall_Rating</a:t>
            </a:r>
            <a:r>
              <a:rPr lang="en-US" sz="2000" b="1" dirty="0">
                <a:latin typeface="Times New Roman" panose="02020603050405020304" pitchFamily="18" charset="0"/>
                <a:cs typeface="Times New Roman" panose="02020603050405020304" pitchFamily="18" charset="0"/>
              </a:rPr>
              <a:t> of 2.</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p:cNvPicPr>
            <a:picLocks noChangeAspect="1"/>
          </p:cNvPicPr>
          <p:nvPr/>
        </p:nvPicPr>
        <p:blipFill>
          <a:blip r:embed="rId2"/>
          <a:srcRect t="19552" r="37598"/>
          <a:stretch>
            <a:fillRect/>
          </a:stretch>
        </p:blipFill>
        <p:spPr>
          <a:xfrm>
            <a:off x="3247998" y="1553496"/>
            <a:ext cx="4981603" cy="2061556"/>
          </a:xfrm>
          <a:prstGeom prst="rect">
            <a:avLst/>
          </a:prstGeom>
        </p:spPr>
      </p:pic>
      <p:pic>
        <p:nvPicPr>
          <p:cNvPr id="5" name="Picture 4" descr="A screenshot of a computer screen&#10;&#10;AI-generated content may be incorrect."/>
          <p:cNvPicPr>
            <a:picLocks noChangeAspect="1"/>
          </p:cNvPicPr>
          <p:nvPr/>
        </p:nvPicPr>
        <p:blipFill>
          <a:blip r:embed="rId3"/>
          <a:stretch>
            <a:fillRect/>
          </a:stretch>
        </p:blipFill>
        <p:spPr>
          <a:xfrm>
            <a:off x="4532913" y="4018450"/>
            <a:ext cx="2057687" cy="1286054"/>
          </a:xfrm>
          <a:prstGeom prst="rect">
            <a:avLst/>
          </a:prstGeom>
        </p:spPr>
      </p:pic>
      <p:sp>
        <p:nvSpPr>
          <p:cNvPr id="4" name="TextBox 3"/>
          <p:cNvSpPr txBox="1"/>
          <p:nvPr/>
        </p:nvSpPr>
        <p:spPr>
          <a:xfrm>
            <a:off x="1040834" y="572420"/>
            <a:ext cx="10403913"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22. For each Occupation, find the average age of consumers. Only consider consumers who have made at least one rating. (Use a derived table to get consumers who have rated). </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p:cNvPicPr>
            <a:picLocks noChangeAspect="1"/>
          </p:cNvPicPr>
          <p:nvPr/>
        </p:nvPicPr>
        <p:blipFill>
          <a:blip r:embed="rId2"/>
          <a:srcRect t="16874" r="30425"/>
          <a:stretch>
            <a:fillRect/>
          </a:stretch>
        </p:blipFill>
        <p:spPr>
          <a:xfrm>
            <a:off x="999278" y="1790203"/>
            <a:ext cx="5381858" cy="3729771"/>
          </a:xfrm>
          <a:prstGeom prst="rect">
            <a:avLst/>
          </a:prstGeom>
        </p:spPr>
      </p:pic>
      <p:pic>
        <p:nvPicPr>
          <p:cNvPr id="5" name="Picture 4" descr="A screenshot of a computer&#10;&#10;AI-generated content may be incorrect."/>
          <p:cNvPicPr>
            <a:picLocks noChangeAspect="1"/>
          </p:cNvPicPr>
          <p:nvPr/>
        </p:nvPicPr>
        <p:blipFill>
          <a:blip r:embed="rId3"/>
          <a:stretch>
            <a:fillRect/>
          </a:stretch>
        </p:blipFill>
        <p:spPr>
          <a:xfrm>
            <a:off x="7494330" y="1560242"/>
            <a:ext cx="3129989" cy="4189694"/>
          </a:xfrm>
          <a:prstGeom prst="rect">
            <a:avLst/>
          </a:prstGeom>
        </p:spPr>
      </p:pic>
      <p:sp>
        <p:nvSpPr>
          <p:cNvPr id="4" name="TextBox 3"/>
          <p:cNvSpPr txBox="1"/>
          <p:nvPr/>
        </p:nvSpPr>
        <p:spPr>
          <a:xfrm>
            <a:off x="667208" y="544579"/>
            <a:ext cx="10669385" cy="1015663"/>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23. Using a CTE to get all ratings for restaurants in 'Cuernavaca', rank these ratings within each restaurant based on </a:t>
            </a:r>
            <a:r>
              <a:rPr lang="en-US" sz="2000" b="1" dirty="0" err="1">
                <a:latin typeface="Times New Roman" panose="02020603050405020304" pitchFamily="18" charset="0"/>
                <a:cs typeface="Times New Roman" panose="02020603050405020304" pitchFamily="18" charset="0"/>
              </a:rPr>
              <a:t>Overall_Rating</a:t>
            </a:r>
            <a:r>
              <a:rPr lang="en-US" sz="2000" b="1" dirty="0">
                <a:latin typeface="Times New Roman" panose="02020603050405020304" pitchFamily="18" charset="0"/>
                <a:cs typeface="Times New Roman" panose="02020603050405020304" pitchFamily="18" charset="0"/>
              </a:rPr>
              <a:t> (highest first). Display </a:t>
            </a:r>
            <a:r>
              <a:rPr lang="en-US" sz="2000" b="1" dirty="0" err="1">
                <a:latin typeface="Times New Roman" panose="02020603050405020304" pitchFamily="18" charset="0"/>
                <a:cs typeface="Times New Roman" panose="02020603050405020304" pitchFamily="18" charset="0"/>
              </a:rPr>
              <a:t>Restaurant_ID</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Consumer_ID</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Overall_Rating</a:t>
            </a:r>
            <a:r>
              <a:rPr lang="en-US" sz="2000" b="1" dirty="0">
                <a:latin typeface="Times New Roman" panose="02020603050405020304" pitchFamily="18" charset="0"/>
                <a:cs typeface="Times New Roman" panose="02020603050405020304" pitchFamily="18" charset="0"/>
              </a:rPr>
              <a:t>, and the </a:t>
            </a:r>
            <a:r>
              <a:rPr lang="en-US" sz="2000" b="1" dirty="0" err="1">
                <a:latin typeface="Times New Roman" panose="02020603050405020304" pitchFamily="18" charset="0"/>
                <a:cs typeface="Times New Roman" panose="02020603050405020304" pitchFamily="18" charset="0"/>
              </a:rPr>
              <a:t>RatingRank</a:t>
            </a:r>
            <a:r>
              <a:rPr lang="en-US" sz="2000" b="1" dirty="0">
                <a:latin typeface="Times New Roman" panose="02020603050405020304" pitchFamily="18" charset="0"/>
                <a:cs typeface="Times New Roman" panose="02020603050405020304" pitchFamily="18" charset="0"/>
              </a:rPr>
              <a:t>.</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 code&#10;&#10;AI-generated content may be incorrect."/>
          <p:cNvPicPr>
            <a:picLocks noChangeAspect="1"/>
          </p:cNvPicPr>
          <p:nvPr/>
        </p:nvPicPr>
        <p:blipFill>
          <a:blip r:embed="rId2"/>
          <a:srcRect t="22987" r="51738"/>
          <a:stretch>
            <a:fillRect/>
          </a:stretch>
        </p:blipFill>
        <p:spPr>
          <a:xfrm>
            <a:off x="1483299" y="2330246"/>
            <a:ext cx="3953941" cy="1694738"/>
          </a:xfrm>
          <a:prstGeom prst="rect">
            <a:avLst/>
          </a:prstGeom>
        </p:spPr>
      </p:pic>
      <p:pic>
        <p:nvPicPr>
          <p:cNvPr id="5" name="Picture 4" descr="A screenshot of a table&#10;&#10;AI-generated content may be incorrect."/>
          <p:cNvPicPr>
            <a:picLocks noChangeAspect="1"/>
          </p:cNvPicPr>
          <p:nvPr/>
        </p:nvPicPr>
        <p:blipFill>
          <a:blip r:embed="rId3"/>
          <a:stretch>
            <a:fillRect/>
          </a:stretch>
        </p:blipFill>
        <p:spPr>
          <a:xfrm>
            <a:off x="7236903" y="1899421"/>
            <a:ext cx="4178349" cy="3647398"/>
          </a:xfrm>
          <a:prstGeom prst="rect">
            <a:avLst/>
          </a:prstGeom>
        </p:spPr>
      </p:pic>
      <p:sp>
        <p:nvSpPr>
          <p:cNvPr id="4" name="TextBox 3"/>
          <p:cNvSpPr txBox="1"/>
          <p:nvPr/>
        </p:nvSpPr>
        <p:spPr>
          <a:xfrm>
            <a:off x="814692" y="744850"/>
            <a:ext cx="10600560" cy="707886"/>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24. For each rating, show the </a:t>
            </a:r>
            <a:r>
              <a:rPr lang="en-US" sz="2000" b="1" dirty="0" err="1">
                <a:latin typeface="Times New Roman" panose="02020603050405020304" pitchFamily="18" charset="0"/>
                <a:cs typeface="Times New Roman" panose="02020603050405020304" pitchFamily="18" charset="0"/>
              </a:rPr>
              <a:t>Consumer_ID</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Restaurant_ID</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Overall_Rating</a:t>
            </a:r>
            <a:r>
              <a:rPr lang="en-US" sz="2000" b="1" dirty="0">
                <a:latin typeface="Times New Roman" panose="02020603050405020304" pitchFamily="18" charset="0"/>
                <a:cs typeface="Times New Roman" panose="02020603050405020304" pitchFamily="18" charset="0"/>
              </a:rPr>
              <a:t>, and also display the average </a:t>
            </a:r>
            <a:r>
              <a:rPr lang="en-US" sz="2000" b="1" dirty="0" err="1">
                <a:latin typeface="Times New Roman" panose="02020603050405020304" pitchFamily="18" charset="0"/>
                <a:cs typeface="Times New Roman" panose="02020603050405020304" pitchFamily="18" charset="0"/>
              </a:rPr>
              <a:t>Overall_Rating</a:t>
            </a:r>
            <a:r>
              <a:rPr lang="en-US" sz="2000" b="1" dirty="0">
                <a:latin typeface="Times New Roman" panose="02020603050405020304" pitchFamily="18" charset="0"/>
                <a:cs typeface="Times New Roman" panose="02020603050405020304" pitchFamily="18" charset="0"/>
              </a:rPr>
              <a:t> given by that specific consumer across all their ratings. </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p:cNvPicPr>
            <a:picLocks noChangeAspect="1"/>
          </p:cNvPicPr>
          <p:nvPr/>
        </p:nvPicPr>
        <p:blipFill>
          <a:blip r:embed="rId2"/>
          <a:srcRect t="16930" r="29128"/>
          <a:stretch>
            <a:fillRect/>
          </a:stretch>
        </p:blipFill>
        <p:spPr>
          <a:xfrm>
            <a:off x="857738" y="1721671"/>
            <a:ext cx="5090778" cy="4583920"/>
          </a:xfrm>
          <a:prstGeom prst="rect">
            <a:avLst/>
          </a:prstGeom>
        </p:spPr>
      </p:pic>
      <p:pic>
        <p:nvPicPr>
          <p:cNvPr id="5" name="Picture 4" descr="A screenshot of a computer&#10;&#10;AI-generated content may be incorrect."/>
          <p:cNvPicPr>
            <a:picLocks noChangeAspect="1"/>
          </p:cNvPicPr>
          <p:nvPr/>
        </p:nvPicPr>
        <p:blipFill>
          <a:blip r:embed="rId3"/>
          <a:stretch>
            <a:fillRect/>
          </a:stretch>
        </p:blipFill>
        <p:spPr>
          <a:xfrm>
            <a:off x="6046145" y="1791523"/>
            <a:ext cx="1999154" cy="4444216"/>
          </a:xfrm>
          <a:prstGeom prst="rect">
            <a:avLst/>
          </a:prstGeom>
        </p:spPr>
      </p:pic>
      <p:sp>
        <p:nvSpPr>
          <p:cNvPr id="4" name="TextBox 3"/>
          <p:cNvSpPr txBox="1"/>
          <p:nvPr/>
        </p:nvSpPr>
        <p:spPr>
          <a:xfrm>
            <a:off x="716369" y="433073"/>
            <a:ext cx="10836534" cy="1323439"/>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25. Using a CTE, identify students who have a 'Low' budget. Then, for each of these students, list their top 3 most preferred cuisines based on the order they appear in the </a:t>
            </a:r>
            <a:r>
              <a:rPr lang="en-US" sz="2000" b="1" dirty="0" err="1">
                <a:latin typeface="Times New Roman" panose="02020603050405020304" pitchFamily="18" charset="0"/>
                <a:cs typeface="Times New Roman" panose="02020603050405020304" pitchFamily="18" charset="0"/>
              </a:rPr>
              <a:t>Consumer_Preferences</a:t>
            </a:r>
            <a:r>
              <a:rPr lang="en-US" sz="2000" b="1" dirty="0">
                <a:latin typeface="Times New Roman" panose="02020603050405020304" pitchFamily="18" charset="0"/>
                <a:cs typeface="Times New Roman" panose="02020603050405020304" pitchFamily="18" charset="0"/>
              </a:rPr>
              <a:t> table (assuming no explicit preference order, use </a:t>
            </a:r>
            <a:r>
              <a:rPr lang="en-US" sz="2000" b="1" dirty="0" err="1">
                <a:latin typeface="Times New Roman" panose="02020603050405020304" pitchFamily="18" charset="0"/>
                <a:cs typeface="Times New Roman" panose="02020603050405020304" pitchFamily="18" charset="0"/>
              </a:rPr>
              <a:t>Consumer_ID</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Preferred_Cuisine</a:t>
            </a:r>
            <a:r>
              <a:rPr lang="en-US" sz="2000" b="1" dirty="0">
                <a:latin typeface="Times New Roman" panose="02020603050405020304" pitchFamily="18" charset="0"/>
                <a:cs typeface="Times New Roman" panose="02020603050405020304" pitchFamily="18" charset="0"/>
              </a:rPr>
              <a:t> to define order for ROW_NUMBER). </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p:cNvPicPr>
            <a:picLocks noChangeAspect="1"/>
          </p:cNvPicPr>
          <p:nvPr/>
        </p:nvPicPr>
        <p:blipFill>
          <a:blip r:embed="rId2"/>
          <a:srcRect t="28397" r="8779"/>
          <a:stretch>
            <a:fillRect/>
          </a:stretch>
        </p:blipFill>
        <p:spPr>
          <a:xfrm>
            <a:off x="611504" y="2581267"/>
            <a:ext cx="6821684" cy="2448796"/>
          </a:xfrm>
          <a:prstGeom prst="rect">
            <a:avLst/>
          </a:prstGeom>
        </p:spPr>
      </p:pic>
      <p:pic>
        <p:nvPicPr>
          <p:cNvPr id="5" name="Picture 4" descr="A screenshot of a computer&#10;&#10;AI-generated content may be incorrect."/>
          <p:cNvPicPr>
            <a:picLocks noChangeAspect="1"/>
          </p:cNvPicPr>
          <p:nvPr/>
        </p:nvPicPr>
        <p:blipFill>
          <a:blip r:embed="rId3"/>
          <a:stretch>
            <a:fillRect/>
          </a:stretch>
        </p:blipFill>
        <p:spPr>
          <a:xfrm>
            <a:off x="7713611" y="2769855"/>
            <a:ext cx="3788226" cy="2051956"/>
          </a:xfrm>
          <a:prstGeom prst="rect">
            <a:avLst/>
          </a:prstGeom>
        </p:spPr>
      </p:pic>
      <p:sp>
        <p:nvSpPr>
          <p:cNvPr id="4" name="TextBox 3"/>
          <p:cNvSpPr txBox="1"/>
          <p:nvPr/>
        </p:nvSpPr>
        <p:spPr>
          <a:xfrm>
            <a:off x="913014" y="628564"/>
            <a:ext cx="10588823" cy="1323439"/>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26. Consider all ratings made by '</a:t>
            </a:r>
            <a:r>
              <a:rPr lang="en-US" sz="2000" b="1" dirty="0" err="1">
                <a:latin typeface="Times New Roman" panose="02020603050405020304" pitchFamily="18" charset="0"/>
                <a:cs typeface="Times New Roman" panose="02020603050405020304" pitchFamily="18" charset="0"/>
              </a:rPr>
              <a:t>Consumer_ID</a:t>
            </a:r>
            <a:r>
              <a:rPr lang="en-US" sz="2000" b="1" dirty="0">
                <a:latin typeface="Times New Roman" panose="02020603050405020304" pitchFamily="18" charset="0"/>
                <a:cs typeface="Times New Roman" panose="02020603050405020304" pitchFamily="18" charset="0"/>
              </a:rPr>
              <a:t>' = 'U1008'. For each rating, show the </a:t>
            </a:r>
            <a:r>
              <a:rPr lang="en-US" sz="2000" b="1" dirty="0" err="1">
                <a:latin typeface="Times New Roman" panose="02020603050405020304" pitchFamily="18" charset="0"/>
                <a:cs typeface="Times New Roman" panose="02020603050405020304" pitchFamily="18" charset="0"/>
              </a:rPr>
              <a:t>Restaurant_ID</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Overall_Rating</a:t>
            </a:r>
            <a:r>
              <a:rPr lang="en-US" sz="2000" b="1" dirty="0">
                <a:latin typeface="Times New Roman" panose="02020603050405020304" pitchFamily="18" charset="0"/>
                <a:cs typeface="Times New Roman" panose="02020603050405020304" pitchFamily="18" charset="0"/>
              </a:rPr>
              <a:t>, and the </a:t>
            </a:r>
            <a:r>
              <a:rPr lang="en-US" sz="2000" b="1" dirty="0" err="1">
                <a:latin typeface="Times New Roman" panose="02020603050405020304" pitchFamily="18" charset="0"/>
                <a:cs typeface="Times New Roman" panose="02020603050405020304" pitchFamily="18" charset="0"/>
              </a:rPr>
              <a:t>Overall_Rating</a:t>
            </a:r>
            <a:r>
              <a:rPr lang="en-US" sz="2000" b="1" dirty="0">
                <a:latin typeface="Times New Roman" panose="02020603050405020304" pitchFamily="18" charset="0"/>
                <a:cs typeface="Times New Roman" panose="02020603050405020304" pitchFamily="18" charset="0"/>
              </a:rPr>
              <a:t> of the next restaurant they rated (if any), ordered by </a:t>
            </a:r>
            <a:r>
              <a:rPr lang="en-US" sz="2000" b="1" dirty="0" err="1">
                <a:latin typeface="Times New Roman" panose="02020603050405020304" pitchFamily="18" charset="0"/>
                <a:cs typeface="Times New Roman" panose="02020603050405020304" pitchFamily="18" charset="0"/>
              </a:rPr>
              <a:t>Restaurant_ID</a:t>
            </a:r>
            <a:r>
              <a:rPr lang="en-US" sz="2000" b="1" dirty="0">
                <a:latin typeface="Times New Roman" panose="02020603050405020304" pitchFamily="18" charset="0"/>
                <a:cs typeface="Times New Roman" panose="02020603050405020304" pitchFamily="18" charset="0"/>
              </a:rPr>
              <a:t> (as a proxy for time if rating time isn't available). Use a derived table to filter for the consumer's ratings first. </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AI-generated content may be incorrect."/>
          <p:cNvPicPr>
            <a:picLocks noChangeAspect="1"/>
          </p:cNvPicPr>
          <p:nvPr/>
        </p:nvPicPr>
        <p:blipFill>
          <a:blip r:embed="rId2"/>
          <a:srcRect t="17986" r="27640"/>
          <a:stretch>
            <a:fillRect/>
          </a:stretch>
        </p:blipFill>
        <p:spPr>
          <a:xfrm>
            <a:off x="1040929" y="1937007"/>
            <a:ext cx="5300878" cy="3507989"/>
          </a:xfrm>
          <a:prstGeom prst="rect">
            <a:avLst/>
          </a:prstGeom>
        </p:spPr>
      </p:pic>
      <p:pic>
        <p:nvPicPr>
          <p:cNvPr id="7" name="Picture 6" descr="A screenshot of a computer&#10;&#10;AI-generated content may be incorrect."/>
          <p:cNvPicPr>
            <a:picLocks noChangeAspect="1"/>
          </p:cNvPicPr>
          <p:nvPr/>
        </p:nvPicPr>
        <p:blipFill>
          <a:blip r:embed="rId3"/>
          <a:stretch>
            <a:fillRect/>
          </a:stretch>
        </p:blipFill>
        <p:spPr>
          <a:xfrm>
            <a:off x="6695767" y="2890791"/>
            <a:ext cx="4829849" cy="1600423"/>
          </a:xfrm>
          <a:prstGeom prst="rect">
            <a:avLst/>
          </a:prstGeom>
        </p:spPr>
      </p:pic>
      <p:sp>
        <p:nvSpPr>
          <p:cNvPr id="3" name="TextBox 2"/>
          <p:cNvSpPr txBox="1"/>
          <p:nvPr/>
        </p:nvSpPr>
        <p:spPr>
          <a:xfrm>
            <a:off x="952344" y="552756"/>
            <a:ext cx="10472740" cy="1015663"/>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27. Create a VIEW named </a:t>
            </a:r>
            <a:r>
              <a:rPr lang="en-US" sz="2000" b="1" dirty="0" err="1">
                <a:latin typeface="Times New Roman" panose="02020603050405020304" pitchFamily="18" charset="0"/>
                <a:cs typeface="Times New Roman" panose="02020603050405020304" pitchFamily="18" charset="0"/>
              </a:rPr>
              <a:t>HighlyRatedMexicanRestaurants</a:t>
            </a:r>
            <a:r>
              <a:rPr lang="en-US" sz="2000" b="1" dirty="0">
                <a:latin typeface="Times New Roman" panose="02020603050405020304" pitchFamily="18" charset="0"/>
                <a:cs typeface="Times New Roman" panose="02020603050405020304" pitchFamily="18" charset="0"/>
              </a:rPr>
              <a:t> that shows the </a:t>
            </a:r>
            <a:r>
              <a:rPr lang="en-US" sz="2000" b="1" dirty="0" err="1">
                <a:latin typeface="Times New Roman" panose="02020603050405020304" pitchFamily="18" charset="0"/>
                <a:cs typeface="Times New Roman" panose="02020603050405020304" pitchFamily="18" charset="0"/>
              </a:rPr>
              <a:t>Restaurant_ID</a:t>
            </a:r>
            <a:r>
              <a:rPr lang="en-US" sz="2000" b="1" dirty="0">
                <a:latin typeface="Times New Roman" panose="02020603050405020304" pitchFamily="18" charset="0"/>
                <a:cs typeface="Times New Roman" panose="02020603050405020304" pitchFamily="18" charset="0"/>
              </a:rPr>
              <a:t>, Name, and City of all Mexican restaurants that have an average </a:t>
            </a:r>
            <a:r>
              <a:rPr lang="en-US" sz="2000" b="1" dirty="0" err="1">
                <a:latin typeface="Times New Roman" panose="02020603050405020304" pitchFamily="18" charset="0"/>
                <a:cs typeface="Times New Roman" panose="02020603050405020304" pitchFamily="18" charset="0"/>
              </a:rPr>
              <a:t>Overall_Rating</a:t>
            </a:r>
            <a:r>
              <a:rPr lang="en-US" sz="2000" b="1" dirty="0">
                <a:latin typeface="Times New Roman" panose="02020603050405020304" pitchFamily="18" charset="0"/>
                <a:cs typeface="Times New Roman" panose="02020603050405020304" pitchFamily="18" charset="0"/>
              </a:rPr>
              <a:t> greater than 1.5</a:t>
            </a:r>
            <a:r>
              <a:rPr lang="en-US" sz="2000" b="1" dirty="0"/>
              <a:t>. </a:t>
            </a:r>
            <a:endParaRPr lang="en-IN" sz="2000" b="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p:cNvPicPr>
            <a:picLocks noChangeAspect="1"/>
          </p:cNvPicPr>
          <p:nvPr/>
        </p:nvPicPr>
        <p:blipFill>
          <a:blip r:embed="rId2"/>
          <a:srcRect t="24242" r="40991"/>
          <a:stretch>
            <a:fillRect/>
          </a:stretch>
        </p:blipFill>
        <p:spPr>
          <a:xfrm>
            <a:off x="1694403" y="1700980"/>
            <a:ext cx="4519586" cy="3211518"/>
          </a:xfrm>
          <a:prstGeom prst="rect">
            <a:avLst/>
          </a:prstGeom>
        </p:spPr>
      </p:pic>
      <p:pic>
        <p:nvPicPr>
          <p:cNvPr id="5" name="Picture 4" descr="A screenshot of a computer&#10;&#10;AI-generated content may be incorrect."/>
          <p:cNvPicPr>
            <a:picLocks noChangeAspect="1"/>
          </p:cNvPicPr>
          <p:nvPr/>
        </p:nvPicPr>
        <p:blipFill>
          <a:blip r:embed="rId3"/>
          <a:stretch>
            <a:fillRect/>
          </a:stretch>
        </p:blipFill>
        <p:spPr>
          <a:xfrm>
            <a:off x="6926885" y="1465007"/>
            <a:ext cx="1099976" cy="4884222"/>
          </a:xfrm>
          <a:prstGeom prst="rect">
            <a:avLst/>
          </a:prstGeom>
        </p:spPr>
      </p:pic>
      <p:sp>
        <p:nvSpPr>
          <p:cNvPr id="4" name="TextBox 3"/>
          <p:cNvSpPr txBox="1"/>
          <p:nvPr/>
        </p:nvSpPr>
        <p:spPr>
          <a:xfrm>
            <a:off x="765530" y="351849"/>
            <a:ext cx="10502237" cy="1015663"/>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28. First, ensure the </a:t>
            </a:r>
            <a:r>
              <a:rPr lang="en-US" sz="2000" b="1" dirty="0" err="1">
                <a:latin typeface="Times New Roman" panose="02020603050405020304" pitchFamily="18" charset="0"/>
                <a:cs typeface="Times New Roman" panose="02020603050405020304" pitchFamily="18" charset="0"/>
              </a:rPr>
              <a:t>HighlyRatedMexicanRestaurants</a:t>
            </a:r>
            <a:r>
              <a:rPr lang="en-US" sz="2000" b="1" dirty="0">
                <a:latin typeface="Times New Roman" panose="02020603050405020304" pitchFamily="18" charset="0"/>
                <a:cs typeface="Times New Roman" panose="02020603050405020304" pitchFamily="18" charset="0"/>
              </a:rPr>
              <a:t> view from Q7 exists. Then, using a CTE to find consumers who prefer 'Mexican' cuisine, list those consumers (</a:t>
            </a:r>
            <a:r>
              <a:rPr lang="en-US" sz="2000" b="1" dirty="0" err="1">
                <a:latin typeface="Times New Roman" panose="02020603050405020304" pitchFamily="18" charset="0"/>
                <a:cs typeface="Times New Roman" panose="02020603050405020304" pitchFamily="18" charset="0"/>
              </a:rPr>
              <a:t>Consumer_ID</a:t>
            </a:r>
            <a:r>
              <a:rPr lang="en-US" sz="2000" b="1" dirty="0">
                <a:latin typeface="Times New Roman" panose="02020603050405020304" pitchFamily="18" charset="0"/>
                <a:cs typeface="Times New Roman" panose="02020603050405020304" pitchFamily="18" charset="0"/>
              </a:rPr>
              <a:t>) who have not rated any restaurant listed in the </a:t>
            </a:r>
            <a:r>
              <a:rPr lang="en-US" sz="2000" b="1" dirty="0" err="1">
                <a:latin typeface="Times New Roman" panose="02020603050405020304" pitchFamily="18" charset="0"/>
                <a:cs typeface="Times New Roman" panose="02020603050405020304" pitchFamily="18" charset="0"/>
              </a:rPr>
              <a:t>HighlyRatedMexicanRestaurants</a:t>
            </a:r>
            <a:r>
              <a:rPr lang="en-US" sz="2000" b="1" dirty="0">
                <a:latin typeface="Times New Roman" panose="02020603050405020304" pitchFamily="18" charset="0"/>
                <a:cs typeface="Times New Roman" panose="02020603050405020304" pitchFamily="18" charset="0"/>
              </a:rPr>
              <a:t> view.</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967415" y="2035277"/>
            <a:ext cx="7661456"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285750" lvl="0" indent="-285750" defTabSz="914400" eaLnBrk="0" fontAlgn="base" hangingPunct="0">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To design a structured Restaurant Database System using SQL.</a:t>
            </a:r>
          </a:p>
          <a:p>
            <a:pPr marL="285750" lvl="0" indent="-285750" defTabSz="914400" eaLnBrk="0" fontAlgn="base" hangingPunct="0">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marL="285750" lvl="0" indent="-285750" defTabSz="914400" eaLnBrk="0" fontAlgn="base" hangingPunct="0">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To store and manage restaurant, consumer, cuisine, and rating data efficiently.</a:t>
            </a:r>
          </a:p>
          <a:p>
            <a:pPr marL="285750" lvl="0" indent="-285750" defTabSz="914400" eaLnBrk="0" fontAlgn="base" hangingPunct="0">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marL="285750" lvl="0" indent="-285750" defTabSz="914400" eaLnBrk="0" fontAlgn="base" hangingPunct="0">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To maintain data integrity using primary and foreign key relationships.</a:t>
            </a:r>
          </a:p>
          <a:p>
            <a:pPr marL="285750" lvl="0" indent="-285750" defTabSz="914400" eaLnBrk="0" fontAlgn="base" hangingPunct="0">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marL="285750" lvl="0" indent="-285750" defTabSz="914400" eaLnBrk="0" fontAlgn="base" hangingPunct="0">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To analyze customer behavior and spending patterns using SQL queries.</a:t>
            </a:r>
          </a:p>
          <a:p>
            <a:pPr marL="285750" lvl="0" indent="-285750" defTabSz="914400" eaLnBrk="0" fontAlgn="base" hangingPunct="0">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marL="285750" lvl="0" indent="-285750" defTabSz="914400" eaLnBrk="0" fontAlgn="base" hangingPunct="0">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To evaluate restaurant performance based on ratings and reviews.</a:t>
            </a:r>
          </a:p>
          <a:p>
            <a:pPr marL="285750" lvl="0" indent="-285750" defTabSz="914400" eaLnBrk="0" fontAlgn="base" hangingPunct="0">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marL="285750" lvl="0" indent="-285750" defTabSz="914400" eaLnBrk="0" fontAlgn="base" hangingPunct="0">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To identify top-rated restaurants and popular cuisines for decision-making.</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TextBox 5"/>
          <p:cNvSpPr txBox="1"/>
          <p:nvPr/>
        </p:nvSpPr>
        <p:spPr>
          <a:xfrm>
            <a:off x="4798143" y="894735"/>
            <a:ext cx="2517058"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OBJECTIVE</a:t>
            </a:r>
          </a:p>
        </p:txBody>
      </p:sp>
      <p:pic>
        <p:nvPicPr>
          <p:cNvPr id="25" name="Picture 24" descr="A cartoon of a building with a table and a server&#10;&#10;AI-generated content may be incorrect."/>
          <p:cNvPicPr>
            <a:picLocks noChangeAspect="1"/>
          </p:cNvPicPr>
          <p:nvPr/>
        </p:nvPicPr>
        <p:blipFill>
          <a:blip r:embed="rId2"/>
          <a:stretch>
            <a:fillRect/>
          </a:stretch>
        </p:blipFill>
        <p:spPr>
          <a:xfrm>
            <a:off x="8504905" y="1955320"/>
            <a:ext cx="3147588" cy="294736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p:cNvPicPr>
            <a:picLocks noChangeAspect="1"/>
          </p:cNvPicPr>
          <p:nvPr/>
        </p:nvPicPr>
        <p:blipFill>
          <a:blip r:embed="rId2"/>
          <a:srcRect t="16905" r="26419"/>
          <a:stretch>
            <a:fillRect/>
          </a:stretch>
        </p:blipFill>
        <p:spPr>
          <a:xfrm>
            <a:off x="658762" y="2104945"/>
            <a:ext cx="4857136" cy="4164096"/>
          </a:xfrm>
          <a:prstGeom prst="rect">
            <a:avLst/>
          </a:prstGeom>
        </p:spPr>
      </p:pic>
      <p:pic>
        <p:nvPicPr>
          <p:cNvPr id="4" name="Picture 3" descr="A screenshot of a computer&#10;&#10;AI-generated content may be incorrect."/>
          <p:cNvPicPr>
            <a:picLocks noChangeAspect="1"/>
          </p:cNvPicPr>
          <p:nvPr/>
        </p:nvPicPr>
        <p:blipFill>
          <a:blip r:embed="rId3"/>
          <a:stretch>
            <a:fillRect/>
          </a:stretch>
        </p:blipFill>
        <p:spPr>
          <a:xfrm>
            <a:off x="6451759" y="2860423"/>
            <a:ext cx="4344006" cy="857370"/>
          </a:xfrm>
          <a:prstGeom prst="rect">
            <a:avLst/>
          </a:prstGeom>
        </p:spPr>
      </p:pic>
      <p:sp>
        <p:nvSpPr>
          <p:cNvPr id="5" name="TextBox 4"/>
          <p:cNvSpPr txBox="1"/>
          <p:nvPr/>
        </p:nvSpPr>
        <p:spPr>
          <a:xfrm>
            <a:off x="667208" y="569877"/>
            <a:ext cx="10866031" cy="1323439"/>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29. Create a stored procedure </a:t>
            </a:r>
            <a:r>
              <a:rPr lang="en-US" sz="2000" b="1" dirty="0" err="1">
                <a:latin typeface="Times New Roman" panose="02020603050405020304" pitchFamily="18" charset="0"/>
                <a:cs typeface="Times New Roman" panose="02020603050405020304" pitchFamily="18" charset="0"/>
              </a:rPr>
              <a:t>GetRestaurantRatingsAboveThreshold</a:t>
            </a:r>
            <a:r>
              <a:rPr lang="en-US" sz="2000" b="1" dirty="0">
                <a:latin typeface="Times New Roman" panose="02020603050405020304" pitchFamily="18" charset="0"/>
                <a:cs typeface="Times New Roman" panose="02020603050405020304" pitchFamily="18" charset="0"/>
              </a:rPr>
              <a:t> that accepts a </a:t>
            </a:r>
            <a:r>
              <a:rPr lang="en-US" sz="2000" b="1" dirty="0" err="1">
                <a:latin typeface="Times New Roman" panose="02020603050405020304" pitchFamily="18" charset="0"/>
                <a:cs typeface="Times New Roman" panose="02020603050405020304" pitchFamily="18" charset="0"/>
              </a:rPr>
              <a:t>Restaurant_ID</a:t>
            </a:r>
            <a:r>
              <a:rPr lang="en-US" sz="2000" b="1" dirty="0">
                <a:latin typeface="Times New Roman" panose="02020603050405020304" pitchFamily="18" charset="0"/>
                <a:cs typeface="Times New Roman" panose="02020603050405020304" pitchFamily="18" charset="0"/>
              </a:rPr>
              <a:t> and a minimum </a:t>
            </a:r>
            <a:r>
              <a:rPr lang="en-US" sz="2000" b="1" dirty="0" err="1">
                <a:latin typeface="Times New Roman" panose="02020603050405020304" pitchFamily="18" charset="0"/>
                <a:cs typeface="Times New Roman" panose="02020603050405020304" pitchFamily="18" charset="0"/>
              </a:rPr>
              <a:t>Overall_Rating</a:t>
            </a:r>
            <a:r>
              <a:rPr lang="en-US" sz="2000" b="1" dirty="0">
                <a:latin typeface="Times New Roman" panose="02020603050405020304" pitchFamily="18" charset="0"/>
                <a:cs typeface="Times New Roman" panose="02020603050405020304" pitchFamily="18" charset="0"/>
              </a:rPr>
              <a:t> as input. It should return the </a:t>
            </a:r>
            <a:r>
              <a:rPr lang="en-US" sz="2000" b="1" dirty="0" err="1">
                <a:latin typeface="Times New Roman" panose="02020603050405020304" pitchFamily="18" charset="0"/>
                <a:cs typeface="Times New Roman" panose="02020603050405020304" pitchFamily="18" charset="0"/>
              </a:rPr>
              <a:t>Consumer_ID</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Overall_Rating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Food_Rating</a:t>
            </a:r>
            <a:r>
              <a:rPr lang="en-US" sz="2000" b="1" dirty="0">
                <a:latin typeface="Times New Roman" panose="02020603050405020304" pitchFamily="18" charset="0"/>
                <a:cs typeface="Times New Roman" panose="02020603050405020304" pitchFamily="18" charset="0"/>
              </a:rPr>
              <a:t>, and </a:t>
            </a:r>
            <a:r>
              <a:rPr lang="en-US" sz="2000" b="1" dirty="0" err="1">
                <a:latin typeface="Times New Roman" panose="02020603050405020304" pitchFamily="18" charset="0"/>
                <a:cs typeface="Times New Roman" panose="02020603050405020304" pitchFamily="18" charset="0"/>
              </a:rPr>
              <a:t>Service_Rating</a:t>
            </a:r>
            <a:r>
              <a:rPr lang="en-US" sz="2000" b="1" dirty="0">
                <a:latin typeface="Times New Roman" panose="02020603050405020304" pitchFamily="18" charset="0"/>
                <a:cs typeface="Times New Roman" panose="02020603050405020304" pitchFamily="18" charset="0"/>
              </a:rPr>
              <a:t> for that restaurant where the </a:t>
            </a:r>
            <a:r>
              <a:rPr lang="en-US" sz="2000" b="1" dirty="0" err="1">
                <a:latin typeface="Times New Roman" panose="02020603050405020304" pitchFamily="18" charset="0"/>
                <a:cs typeface="Times New Roman" panose="02020603050405020304" pitchFamily="18" charset="0"/>
              </a:rPr>
              <a:t>Overall_Rating</a:t>
            </a:r>
            <a:r>
              <a:rPr lang="en-US" sz="2000" b="1" dirty="0">
                <a:latin typeface="Times New Roman" panose="02020603050405020304" pitchFamily="18" charset="0"/>
                <a:cs typeface="Times New Roman" panose="02020603050405020304" pitchFamily="18" charset="0"/>
              </a:rPr>
              <a:t> meets or exceeds the threshold. </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menu&#10;&#10;AI-generated content may be incorrect."/>
          <p:cNvPicPr>
            <a:picLocks noChangeAspect="1"/>
          </p:cNvPicPr>
          <p:nvPr/>
        </p:nvPicPr>
        <p:blipFill>
          <a:blip r:embed="rId2"/>
          <a:stretch>
            <a:fillRect/>
          </a:stretch>
        </p:blipFill>
        <p:spPr>
          <a:xfrm>
            <a:off x="7232214" y="2296835"/>
            <a:ext cx="3137564" cy="3082326"/>
          </a:xfrm>
          <a:prstGeom prst="rect">
            <a:avLst/>
          </a:prstGeom>
        </p:spPr>
      </p:pic>
      <p:pic>
        <p:nvPicPr>
          <p:cNvPr id="10" name="Picture 9" descr="A screenshot of a computer program&#10;&#10;AI-generated content may be incorrect."/>
          <p:cNvPicPr>
            <a:picLocks noChangeAspect="1"/>
          </p:cNvPicPr>
          <p:nvPr/>
        </p:nvPicPr>
        <p:blipFill>
          <a:blip r:embed="rId3"/>
          <a:srcRect t="8619" r="29718"/>
          <a:stretch>
            <a:fillRect/>
          </a:stretch>
        </p:blipFill>
        <p:spPr>
          <a:xfrm>
            <a:off x="3171837" y="1877960"/>
            <a:ext cx="3137564" cy="4156050"/>
          </a:xfrm>
          <a:prstGeom prst="rect">
            <a:avLst/>
          </a:prstGeom>
        </p:spPr>
      </p:pic>
      <p:sp>
        <p:nvSpPr>
          <p:cNvPr id="3" name="TextBox 2"/>
          <p:cNvSpPr txBox="1"/>
          <p:nvPr/>
        </p:nvSpPr>
        <p:spPr>
          <a:xfrm>
            <a:off x="873685" y="544266"/>
            <a:ext cx="10663536" cy="1015663"/>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30. Identify the top 2 highest-rated (by </a:t>
            </a:r>
            <a:r>
              <a:rPr lang="en-US" sz="2000" b="1" dirty="0" err="1">
                <a:latin typeface="Times New Roman" panose="02020603050405020304" pitchFamily="18" charset="0"/>
                <a:cs typeface="Times New Roman" panose="02020603050405020304" pitchFamily="18" charset="0"/>
              </a:rPr>
              <a:t>Overall_Rating</a:t>
            </a:r>
            <a:r>
              <a:rPr lang="en-US" sz="2000" b="1" dirty="0">
                <a:latin typeface="Times New Roman" panose="02020603050405020304" pitchFamily="18" charset="0"/>
                <a:cs typeface="Times New Roman" panose="02020603050405020304" pitchFamily="18" charset="0"/>
              </a:rPr>
              <a:t>) restaurants for each cuisine type. If there are ties in rating, include all tied restaurants. Display Cuisine, </a:t>
            </a:r>
            <a:r>
              <a:rPr lang="en-US" sz="2000" b="1" dirty="0" err="1">
                <a:latin typeface="Times New Roman" panose="02020603050405020304" pitchFamily="18" charset="0"/>
                <a:cs typeface="Times New Roman" panose="02020603050405020304" pitchFamily="18" charset="0"/>
              </a:rPr>
              <a:t>Restaurant_Name</a:t>
            </a:r>
            <a:r>
              <a:rPr lang="en-US" sz="2000" b="1" dirty="0">
                <a:latin typeface="Times New Roman" panose="02020603050405020304" pitchFamily="18" charset="0"/>
                <a:cs typeface="Times New Roman" panose="02020603050405020304" pitchFamily="18" charset="0"/>
              </a:rPr>
              <a:t>, City, and </a:t>
            </a:r>
            <a:r>
              <a:rPr lang="en-US" sz="2000" b="1" dirty="0" err="1">
                <a:latin typeface="Times New Roman" panose="02020603050405020304" pitchFamily="18" charset="0"/>
                <a:cs typeface="Times New Roman" panose="02020603050405020304" pitchFamily="18" charset="0"/>
              </a:rPr>
              <a:t>Overall_Rating</a:t>
            </a:r>
            <a:r>
              <a:rPr lang="en-US" sz="2000" b="1" dirty="0">
                <a:latin typeface="Times New Roman" panose="02020603050405020304" pitchFamily="18" charset="0"/>
                <a:cs typeface="Times New Roman" panose="02020603050405020304" pitchFamily="18" charset="0"/>
              </a:rPr>
              <a:t>. </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number of rating&#10;&#10;AI-generated content may be incorrect."/>
          <p:cNvPicPr>
            <a:picLocks noChangeAspect="1"/>
          </p:cNvPicPr>
          <p:nvPr/>
        </p:nvPicPr>
        <p:blipFill>
          <a:blip r:embed="rId2"/>
          <a:stretch>
            <a:fillRect/>
          </a:stretch>
        </p:blipFill>
        <p:spPr>
          <a:xfrm>
            <a:off x="6317881" y="3237230"/>
            <a:ext cx="4572638" cy="1324160"/>
          </a:xfrm>
          <a:prstGeom prst="rect">
            <a:avLst/>
          </a:prstGeom>
        </p:spPr>
      </p:pic>
      <p:pic>
        <p:nvPicPr>
          <p:cNvPr id="7" name="Picture 6" descr="A screenshot of a computer program&#10;&#10;AI-generated content may be incorrect."/>
          <p:cNvPicPr>
            <a:picLocks noChangeAspect="1"/>
          </p:cNvPicPr>
          <p:nvPr/>
        </p:nvPicPr>
        <p:blipFill>
          <a:blip r:embed="rId3"/>
          <a:srcRect t="10789"/>
          <a:stretch>
            <a:fillRect/>
          </a:stretch>
        </p:blipFill>
        <p:spPr>
          <a:xfrm>
            <a:off x="1065507" y="1942477"/>
            <a:ext cx="4572638" cy="4267553"/>
          </a:xfrm>
          <a:prstGeom prst="rect">
            <a:avLst/>
          </a:prstGeom>
        </p:spPr>
      </p:pic>
      <p:sp>
        <p:nvSpPr>
          <p:cNvPr id="4" name="TextBox 3"/>
          <p:cNvSpPr txBox="1"/>
          <p:nvPr/>
        </p:nvSpPr>
        <p:spPr>
          <a:xfrm>
            <a:off x="898358" y="619038"/>
            <a:ext cx="10395284" cy="1323439"/>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31. First, create a VIEW named </a:t>
            </a:r>
            <a:r>
              <a:rPr lang="en-US" sz="2000" b="1" dirty="0" err="1">
                <a:latin typeface="Times New Roman" panose="02020603050405020304" pitchFamily="18" charset="0"/>
                <a:cs typeface="Times New Roman" panose="02020603050405020304" pitchFamily="18" charset="0"/>
              </a:rPr>
              <a:t>ConsumerAverageRatings</a:t>
            </a:r>
            <a:r>
              <a:rPr lang="en-US" sz="2000" b="1" dirty="0">
                <a:latin typeface="Times New Roman" panose="02020603050405020304" pitchFamily="18" charset="0"/>
                <a:cs typeface="Times New Roman" panose="02020603050405020304" pitchFamily="18" charset="0"/>
              </a:rPr>
              <a:t> that lists </a:t>
            </a:r>
            <a:r>
              <a:rPr lang="en-US" sz="2000" b="1" dirty="0" err="1">
                <a:latin typeface="Times New Roman" panose="02020603050405020304" pitchFamily="18" charset="0"/>
                <a:cs typeface="Times New Roman" panose="02020603050405020304" pitchFamily="18" charset="0"/>
              </a:rPr>
              <a:t>Consumer_ID</a:t>
            </a:r>
            <a:r>
              <a:rPr lang="en-US" sz="2000" b="1" dirty="0">
                <a:latin typeface="Times New Roman" panose="02020603050405020304" pitchFamily="18" charset="0"/>
                <a:cs typeface="Times New Roman" panose="02020603050405020304" pitchFamily="18" charset="0"/>
              </a:rPr>
              <a:t> and their average </a:t>
            </a:r>
            <a:r>
              <a:rPr lang="en-US" sz="2000" b="1" dirty="0" err="1">
                <a:latin typeface="Times New Roman" panose="02020603050405020304" pitchFamily="18" charset="0"/>
                <a:cs typeface="Times New Roman" panose="02020603050405020304" pitchFamily="18" charset="0"/>
              </a:rPr>
              <a:t>Overall_Rating</a:t>
            </a:r>
            <a:r>
              <a:rPr lang="en-US" sz="2000" b="1" dirty="0">
                <a:latin typeface="Times New Roman" panose="02020603050405020304" pitchFamily="18" charset="0"/>
                <a:cs typeface="Times New Roman" panose="02020603050405020304" pitchFamily="18" charset="0"/>
              </a:rPr>
              <a:t>. Then, using this view and a CTE, find the top 5 consumers by their average overall rating. For these top 5 consumers, list their </a:t>
            </a:r>
            <a:r>
              <a:rPr lang="en-US" sz="2000" b="1" dirty="0" err="1">
                <a:latin typeface="Times New Roman" panose="02020603050405020304" pitchFamily="18" charset="0"/>
                <a:cs typeface="Times New Roman" panose="02020603050405020304" pitchFamily="18" charset="0"/>
              </a:rPr>
              <a:t>Consumer_ID</a:t>
            </a:r>
            <a:r>
              <a:rPr lang="en-US" sz="2000" b="1" dirty="0">
                <a:latin typeface="Times New Roman" panose="02020603050405020304" pitchFamily="18" charset="0"/>
                <a:cs typeface="Times New Roman" panose="02020603050405020304" pitchFamily="18" charset="0"/>
              </a:rPr>
              <a:t>, their average rating, and the number of 'Mexican' restaurants they have rated. </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0271" y="383459"/>
            <a:ext cx="11307097" cy="5632311"/>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32. Create a stored procedure named </a:t>
            </a:r>
            <a:r>
              <a:rPr lang="en-US" sz="2000" b="1" dirty="0" err="1">
                <a:latin typeface="Times New Roman" panose="02020603050405020304" pitchFamily="18" charset="0"/>
                <a:cs typeface="Times New Roman" panose="02020603050405020304" pitchFamily="18" charset="0"/>
              </a:rPr>
              <a:t>GetConsumerSegmentAndRestaurantPerformance</a:t>
            </a:r>
            <a:r>
              <a:rPr lang="en-US" sz="2000" b="1" dirty="0">
                <a:latin typeface="Times New Roman" panose="02020603050405020304" pitchFamily="18" charset="0"/>
                <a:cs typeface="Times New Roman" panose="02020603050405020304" pitchFamily="18" charset="0"/>
              </a:rPr>
              <a:t> that accepts a </a:t>
            </a:r>
            <a:r>
              <a:rPr lang="en-US" sz="2000" b="1" dirty="0" err="1">
                <a:latin typeface="Times New Roman" panose="02020603050405020304" pitchFamily="18" charset="0"/>
                <a:cs typeface="Times New Roman" panose="02020603050405020304" pitchFamily="18" charset="0"/>
              </a:rPr>
              <a:t>Consumer_ID</a:t>
            </a:r>
            <a:r>
              <a:rPr lang="en-US" sz="2000" b="1" dirty="0">
                <a:latin typeface="Times New Roman" panose="02020603050405020304" pitchFamily="18" charset="0"/>
                <a:cs typeface="Times New Roman" panose="02020603050405020304" pitchFamily="18" charset="0"/>
              </a:rPr>
              <a:t> as input. The procedure should: </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1.Determine the consumer's "Spending Segment" based on their Budget: </a:t>
            </a: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'Low' -&gt; 'Budget Conscious’ </a:t>
            </a: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'Medium' -&gt; 'Moderate Spender’ </a:t>
            </a: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'High' -&gt; 'Premium Spender’ </a:t>
            </a: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 NULL or other -&gt; 'Unknown Budget’</a:t>
            </a:r>
          </a:p>
          <a:p>
            <a:pPr marL="342900" indent="-342900">
              <a:buFont typeface="Arial" panose="020B0604020202020204" pitchFamily="34" charset="0"/>
              <a:buChar char="•"/>
            </a:pP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2. For all restaurants rated by this consumer:</a:t>
            </a: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List the </a:t>
            </a:r>
            <a:r>
              <a:rPr lang="en-US" sz="2000" b="1" dirty="0" err="1">
                <a:latin typeface="Times New Roman" panose="02020603050405020304" pitchFamily="18" charset="0"/>
                <a:cs typeface="Times New Roman" panose="02020603050405020304" pitchFamily="18" charset="0"/>
              </a:rPr>
              <a:t>Restaurant_Name</a:t>
            </a:r>
            <a:r>
              <a:rPr lang="en-US" sz="2000" b="1"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The </a:t>
            </a:r>
            <a:r>
              <a:rPr lang="en-US" sz="2000" b="1" dirty="0" err="1">
                <a:latin typeface="Times New Roman" panose="02020603050405020304" pitchFamily="18" charset="0"/>
                <a:cs typeface="Times New Roman" panose="02020603050405020304" pitchFamily="18" charset="0"/>
              </a:rPr>
              <a:t>Overall_Rating</a:t>
            </a:r>
            <a:r>
              <a:rPr lang="en-US" sz="2000" b="1" dirty="0">
                <a:latin typeface="Times New Roman" panose="02020603050405020304" pitchFamily="18" charset="0"/>
                <a:cs typeface="Times New Roman" panose="02020603050405020304" pitchFamily="18" charset="0"/>
              </a:rPr>
              <a:t> given by this consumer. </a:t>
            </a: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The average </a:t>
            </a:r>
            <a:r>
              <a:rPr lang="en-US" sz="2000" b="1" dirty="0" err="1">
                <a:latin typeface="Times New Roman" panose="02020603050405020304" pitchFamily="18" charset="0"/>
                <a:cs typeface="Times New Roman" panose="02020603050405020304" pitchFamily="18" charset="0"/>
              </a:rPr>
              <a:t>Overall_Rating</a:t>
            </a:r>
            <a:r>
              <a:rPr lang="en-US" sz="2000" b="1" dirty="0">
                <a:latin typeface="Times New Roman" panose="02020603050405020304" pitchFamily="18" charset="0"/>
                <a:cs typeface="Times New Roman" panose="02020603050405020304" pitchFamily="18" charset="0"/>
              </a:rPr>
              <a:t> this restaurant has received from all consumers (not just the input consumer).</a:t>
            </a:r>
          </a:p>
          <a:p>
            <a:pPr marL="342900" indent="-34290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 "</a:t>
            </a:r>
            <a:r>
              <a:rPr lang="en-US" sz="2000" b="1" dirty="0" err="1">
                <a:latin typeface="Times New Roman" panose="02020603050405020304" pitchFamily="18" charset="0"/>
                <a:cs typeface="Times New Roman" panose="02020603050405020304" pitchFamily="18" charset="0"/>
              </a:rPr>
              <a:t>Performance_Flag</a:t>
            </a:r>
            <a:r>
              <a:rPr lang="en-US" sz="2000" b="1" dirty="0">
                <a:latin typeface="Times New Roman" panose="02020603050405020304" pitchFamily="18" charset="0"/>
                <a:cs typeface="Times New Roman" panose="02020603050405020304" pitchFamily="18" charset="0"/>
              </a:rPr>
              <a:t>" indicating if the input consumer's rating for that restaurant is 'Above Average', 'At Average', or 'Below Average' compared to the restaurant's overall average rating. o Rank these restaurants for the input consumer based on the </a:t>
            </a:r>
            <a:r>
              <a:rPr lang="en-US" sz="2000" b="1" dirty="0" err="1">
                <a:latin typeface="Times New Roman" panose="02020603050405020304" pitchFamily="18" charset="0"/>
                <a:cs typeface="Times New Roman" panose="02020603050405020304" pitchFamily="18" charset="0"/>
              </a:rPr>
              <a:t>Overall_Rating</a:t>
            </a:r>
            <a:r>
              <a:rPr lang="en-US" sz="2000" b="1" dirty="0">
                <a:latin typeface="Times New Roman" panose="02020603050405020304" pitchFamily="18" charset="0"/>
                <a:cs typeface="Times New Roman" panose="02020603050405020304" pitchFamily="18" charset="0"/>
              </a:rPr>
              <a:t> they gave (highest rating = rank 1). </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p:cNvPicPr>
            <a:picLocks noChangeAspect="1"/>
          </p:cNvPicPr>
          <p:nvPr/>
        </p:nvPicPr>
        <p:blipFill>
          <a:blip r:embed="rId2"/>
          <a:stretch>
            <a:fillRect/>
          </a:stretch>
        </p:blipFill>
        <p:spPr>
          <a:xfrm>
            <a:off x="6922016" y="465317"/>
            <a:ext cx="4238367" cy="4801850"/>
          </a:xfrm>
          <a:prstGeom prst="rect">
            <a:avLst/>
          </a:prstGeom>
        </p:spPr>
      </p:pic>
      <p:pic>
        <p:nvPicPr>
          <p:cNvPr id="5" name="Picture 4" descr="A screenshot of a table&#10;&#10;AI-generated content may be incorrect."/>
          <p:cNvPicPr>
            <a:picLocks noChangeAspect="1"/>
          </p:cNvPicPr>
          <p:nvPr/>
        </p:nvPicPr>
        <p:blipFill>
          <a:blip r:embed="rId3"/>
          <a:stretch>
            <a:fillRect/>
          </a:stretch>
        </p:blipFill>
        <p:spPr>
          <a:xfrm>
            <a:off x="593905" y="4446352"/>
            <a:ext cx="6141192" cy="1641631"/>
          </a:xfrm>
          <a:prstGeom prst="rect">
            <a:avLst/>
          </a:prstGeom>
        </p:spPr>
      </p:pic>
      <p:pic>
        <p:nvPicPr>
          <p:cNvPr id="4" name="Picture 3" descr="A screenshot of a computer&#10;&#10;AI-generated content may be incorrect."/>
          <p:cNvPicPr>
            <a:picLocks noChangeAspect="1"/>
          </p:cNvPicPr>
          <p:nvPr/>
        </p:nvPicPr>
        <p:blipFill>
          <a:blip r:embed="rId4"/>
          <a:stretch>
            <a:fillRect/>
          </a:stretch>
        </p:blipFill>
        <p:spPr>
          <a:xfrm>
            <a:off x="903797" y="3418491"/>
            <a:ext cx="1623775" cy="917054"/>
          </a:xfrm>
          <a:prstGeom prst="rect">
            <a:avLst/>
          </a:prstGeom>
        </p:spPr>
      </p:pic>
      <p:pic>
        <p:nvPicPr>
          <p:cNvPr id="7" name="Picture 6" descr="A screen shot of a computer&#10;&#10;AI-generated content may be incorrect."/>
          <p:cNvPicPr>
            <a:picLocks noChangeAspect="1"/>
          </p:cNvPicPr>
          <p:nvPr/>
        </p:nvPicPr>
        <p:blipFill>
          <a:blip r:embed="rId5"/>
          <a:stretch>
            <a:fillRect/>
          </a:stretch>
        </p:blipFill>
        <p:spPr>
          <a:xfrm>
            <a:off x="572781" y="465317"/>
            <a:ext cx="4170517" cy="284236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99652" y="1188117"/>
            <a:ext cx="10741742" cy="5028556"/>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The Restaurant &amp; Consumer Data Project successfully demonstrates how raw data can be transformed into valuable insights using SQL. By working with multiple related tables, the project highlights the importance of understanding entity relationships and using SQL queries effectively to answer real-world business questions. </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Through the use of WHERE clauses, JOINs, subqueries, CTEs, views, window functions, and stored procedures, the project covers both basic and advanced SQL concepts. It enables analysis of consumer preferences, restaurant ratings, spending behavior, and overall performance trends. The queries written in this project reflect practical use cases such as customer segmentation, restaurant ranking, and performance comparison. </a:t>
            </a:r>
          </a:p>
          <a:p>
            <a:pPr algn="just">
              <a:lnSpc>
                <a:spcPct val="150000"/>
              </a:lnSpc>
            </a:pP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Overall, this project strengthens problem-solving skills, improves SQL proficiency, and provides hands-on experience in working with relational databases, making it a valuable learning experience for real-world data-driven applications. </a:t>
            </a:r>
            <a:endParaRPr lang="en-I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884174" y="540775"/>
            <a:ext cx="2772697"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CONCLUSION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592" b="95338" l="1837" r="98163">
                        <a14:foregroundMark x1="54286" y1="24116" x2="54286" y2="24116"/>
                        <a14:foregroundMark x1="87857" y1="23151" x2="87857" y2="23151"/>
                        <a14:foregroundMark x1="87857" y1="24437" x2="87857" y2="24437"/>
                        <a14:foregroundMark x1="87857" y1="24437" x2="87857" y2="24437"/>
                        <a14:foregroundMark x1="87857" y1="24437" x2="87857" y2="24437"/>
                        <a14:foregroundMark x1="17143" y1="19936" x2="17143" y2="19936"/>
                        <a14:foregroundMark x1="27041" y1="71383" x2="27041" y2="71383"/>
                        <a14:foregroundMark x1="16327" y1="66720" x2="16327" y2="66720"/>
                        <a14:foregroundMark x1="16327" y1="66720" x2="16327" y2="66720"/>
                        <a14:foregroundMark x1="35306" y1="81672" x2="35306" y2="81672"/>
                        <a14:foregroundMark x1="35306" y1="81672" x2="35306" y2="81672"/>
                        <a14:foregroundMark x1="35306" y1="81672" x2="35306" y2="81672"/>
                        <a14:foregroundMark x1="42755" y1="95177" x2="42755" y2="95177"/>
                        <a14:foregroundMark x1="42755" y1="95177" x2="42755" y2="95177"/>
                        <a14:foregroundMark x1="42755" y1="95177" x2="42755" y2="95177"/>
                        <a14:foregroundMark x1="52857" y1="95498" x2="52857" y2="95498"/>
                        <a14:foregroundMark x1="52857" y1="95498" x2="52857" y2="95498"/>
                        <a14:foregroundMark x1="52857" y1="95498" x2="52857" y2="95498"/>
                        <a14:foregroundMark x1="90306" y1="25402" x2="90306" y2="25402"/>
                        <a14:foregroundMark x1="90306" y1="25402" x2="90306" y2="25402"/>
                        <a14:foregroundMark x1="90306" y1="25402" x2="90306" y2="25402"/>
                        <a14:foregroundMark x1="90306" y1="25402" x2="90306" y2="25402"/>
                        <a14:foregroundMark x1="90306" y1="25402" x2="90306" y2="25402"/>
                        <a14:foregroundMark x1="90306" y1="25402" x2="78673" y2="6913"/>
                        <a14:foregroundMark x1="93776" y1="33923" x2="93776" y2="48232"/>
                        <a14:foregroundMark x1="98367" y1="48553" x2="97959" y2="42605"/>
                        <a14:foregroundMark x1="8061" y1="49518" x2="6531" y2="33601"/>
                        <a14:foregroundMark x1="6531" y1="33601" x2="7653" y2="31994"/>
                        <a14:foregroundMark x1="1837" y1="43248" x2="2041" y2="45016"/>
                      </a14:backgroundRemoval>
                    </a14:imgEffect>
                  </a14:imgLayer>
                </a14:imgProps>
              </a:ext>
              <a:ext uri="{28A0092B-C50C-407E-A947-70E740481C1C}">
                <a14:useLocalDpi xmlns:a14="http://schemas.microsoft.com/office/drawing/2010/main" val="0"/>
              </a:ext>
            </a:extLst>
          </a:blip>
          <a:srcRect/>
          <a:stretch>
            <a:fillRect/>
          </a:stretch>
        </p:blipFill>
        <p:spPr bwMode="auto">
          <a:xfrm>
            <a:off x="7241513" y="2210637"/>
            <a:ext cx="3214678" cy="2040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032279" y="2914022"/>
            <a:ext cx="3604847" cy="707886"/>
          </a:xfrm>
          <a:prstGeom prst="rect">
            <a:avLst/>
          </a:prstGeom>
          <a:noFill/>
        </p:spPr>
        <p:txBody>
          <a:bodyPr wrap="square">
            <a:spAutoFit/>
          </a:bodyPr>
          <a:lstStyle/>
          <a:p>
            <a:r>
              <a:rPr lang="en-IN" sz="4000" b="1" i="0" u="none" strike="noStrike" dirty="0">
                <a:solidFill>
                  <a:srgbClr val="C00000"/>
                </a:solidFill>
                <a:effectLst/>
                <a:latin typeface="Times New Roman" panose="02020603050405020304" pitchFamily="18" charset="0"/>
                <a:cs typeface="Times New Roman" panose="02020603050405020304" pitchFamily="18" charset="0"/>
              </a:rPr>
              <a:t>THANK YOU</a:t>
            </a:r>
            <a:endParaRPr lang="en-IN" sz="4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and icons&#10;&#10;AI-generated content may be incorrect."/>
          <p:cNvPicPr>
            <a:picLocks noChangeAspect="1"/>
          </p:cNvPicPr>
          <p:nvPr/>
        </p:nvPicPr>
        <p:blipFill>
          <a:blip r:embed="rId2">
            <a:alphaModFix amt="50000"/>
            <a:extLst>
              <a:ext uri="{BEBA8EAE-BF5A-486C-A8C5-ECC9F3942E4B}">
                <a14:imgProps xmlns:a14="http://schemas.microsoft.com/office/drawing/2010/main">
                  <a14:imgLayer r:embed="rId3">
                    <a14:imgEffect>
                      <a14:backgroundRemoval t="9894" b="94346" l="9954" r="89815">
                        <a14:foregroundMark x1="27546" y1="30742" x2="27546" y2="30742"/>
                        <a14:foregroundMark x1="44213" y1="42756" x2="44213" y2="42756"/>
                        <a14:foregroundMark x1="26389" y1="87279" x2="26389" y2="87279"/>
                        <a14:foregroundMark x1="83565" y1="83392" x2="83565" y2="83392"/>
                        <a14:foregroundMark x1="36343" y1="86572" x2="36343" y2="86572"/>
                        <a14:foregroundMark x1="31713" y1="91873" x2="31713" y2="91873"/>
                        <a14:foregroundMark x1="47917" y1="82686" x2="47917" y2="82686"/>
                        <a14:foregroundMark x1="51157" y1="85866" x2="51157" y2="85866"/>
                        <a14:foregroundMark x1="73843" y1="89046" x2="73843" y2="89046"/>
                        <a14:foregroundMark x1="64815" y1="85866" x2="64815" y2="85866"/>
                        <a14:foregroundMark x1="61343" y1="78445" x2="61343" y2="78445"/>
                        <a14:foregroundMark x1="40741" y1="94346" x2="40741" y2="94346"/>
                        <a14:foregroundMark x1="40278" y1="90813" x2="40278" y2="90813"/>
                        <a14:foregroundMark x1="35880" y1="93286" x2="35880" y2="93286"/>
                        <a14:foregroundMark x1="53935" y1="84452" x2="53935" y2="84452"/>
                      </a14:backgroundRemoval>
                    </a14:imgEffect>
                  </a14:imgLayer>
                </a14:imgProps>
              </a:ext>
            </a:extLst>
          </a:blip>
          <a:srcRect b="32226"/>
          <a:stretch>
            <a:fillRect/>
          </a:stretch>
        </p:blipFill>
        <p:spPr>
          <a:xfrm>
            <a:off x="-541871" y="4218732"/>
            <a:ext cx="4936890" cy="2191900"/>
          </a:xfrm>
          <a:prstGeom prst="rect">
            <a:avLst/>
          </a:prstGeom>
        </p:spPr>
      </p:pic>
      <p:pic>
        <p:nvPicPr>
          <p:cNvPr id="3" name="Picture 2" descr="A screenshot of a computer&#10;&#10;AI-generated content may be incorrect."/>
          <p:cNvPicPr>
            <a:picLocks noChangeAspect="1"/>
          </p:cNvPicPr>
          <p:nvPr/>
        </p:nvPicPr>
        <p:blipFill>
          <a:blip r:embed="rId4"/>
          <a:stretch>
            <a:fillRect/>
          </a:stretch>
        </p:blipFill>
        <p:spPr>
          <a:xfrm>
            <a:off x="1823426" y="1336431"/>
            <a:ext cx="7965329" cy="3562062"/>
          </a:xfrm>
          <a:prstGeom prst="rect">
            <a:avLst/>
          </a:prstGeom>
          <a:blipFill>
            <a:blip r:embed="rId5"/>
            <a:tile tx="0" ty="0" sx="100000" sy="100000" flip="none" algn="tl"/>
          </a:blipFill>
        </p:spPr>
      </p:pic>
      <p:sp>
        <p:nvSpPr>
          <p:cNvPr id="2" name="TextBox 1"/>
          <p:cNvSpPr txBox="1"/>
          <p:nvPr/>
        </p:nvSpPr>
        <p:spPr>
          <a:xfrm>
            <a:off x="4076119" y="624943"/>
            <a:ext cx="4039762"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CONSUMERS TABLE</a:t>
            </a:r>
            <a:r>
              <a:rPr lang="en-IN"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15266" y="633037"/>
            <a:ext cx="6538565"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CONSUMER_PREFERENCES TABLE </a:t>
            </a:r>
          </a:p>
        </p:txBody>
      </p:sp>
      <p:pic>
        <p:nvPicPr>
          <p:cNvPr id="4" name="Picture 3" descr="A screenshot of a computer&#10;&#10;AI-generated content may be incorrect."/>
          <p:cNvPicPr>
            <a:picLocks noChangeAspect="1"/>
          </p:cNvPicPr>
          <p:nvPr/>
        </p:nvPicPr>
        <p:blipFill>
          <a:blip r:embed="rId2"/>
          <a:stretch>
            <a:fillRect/>
          </a:stretch>
        </p:blipFill>
        <p:spPr>
          <a:xfrm>
            <a:off x="4301963" y="1273003"/>
            <a:ext cx="2430662" cy="4951960"/>
          </a:xfrm>
          <a:prstGeom prst="rect">
            <a:avLst/>
          </a:prstGeom>
        </p:spPr>
      </p:pic>
      <p:pic>
        <p:nvPicPr>
          <p:cNvPr id="13" name="Picture 12"/>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6289555" y="1947116"/>
            <a:ext cx="5902445" cy="393496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01961" y="746897"/>
            <a:ext cx="4134465"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RESTAURANTS TABLE </a:t>
            </a:r>
          </a:p>
        </p:txBody>
      </p:sp>
      <p:pic>
        <p:nvPicPr>
          <p:cNvPr id="4" name="Picture 3" descr="A screenshot of a computer&#10;&#10;AI-generated content may be incorrect."/>
          <p:cNvPicPr>
            <a:picLocks noChangeAspect="1"/>
          </p:cNvPicPr>
          <p:nvPr/>
        </p:nvPicPr>
        <p:blipFill>
          <a:blip r:embed="rId2"/>
          <a:stretch>
            <a:fillRect/>
          </a:stretch>
        </p:blipFill>
        <p:spPr>
          <a:xfrm>
            <a:off x="603875" y="1567623"/>
            <a:ext cx="9380640" cy="3951434"/>
          </a:xfrm>
          <a:prstGeom prst="rect">
            <a:avLst/>
          </a:prstGeom>
        </p:spPr>
      </p:pic>
      <p:pic>
        <p:nvPicPr>
          <p:cNvPr id="5" name="Picture 4"/>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9522194" y="3892360"/>
            <a:ext cx="3035501" cy="23806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92129" y="720640"/>
            <a:ext cx="524550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RESTAURANT CUISINES TABLE</a:t>
            </a:r>
          </a:p>
        </p:txBody>
      </p:sp>
      <p:pic>
        <p:nvPicPr>
          <p:cNvPr id="4" name="Picture 3" descr="A screenshot of a computer&#10;&#10;AI-generated content may be incorrect."/>
          <p:cNvPicPr>
            <a:picLocks noChangeAspect="1"/>
          </p:cNvPicPr>
          <p:nvPr/>
        </p:nvPicPr>
        <p:blipFill>
          <a:blip r:embed="rId2"/>
          <a:stretch>
            <a:fillRect/>
          </a:stretch>
        </p:blipFill>
        <p:spPr>
          <a:xfrm>
            <a:off x="4729316" y="1406013"/>
            <a:ext cx="2322141" cy="4819838"/>
          </a:xfrm>
          <a:prstGeom prst="rect">
            <a:avLst/>
          </a:prstGeom>
          <a:noFill/>
        </p:spPr>
      </p:pic>
      <p:pic>
        <p:nvPicPr>
          <p:cNvPr id="15" name="Picture 14"/>
          <p:cNvPicPr>
            <a:picLocks noChangeAspect="1"/>
          </p:cNvPicPr>
          <p:nvPr/>
        </p:nvPicPr>
        <p:blipFill>
          <a:blip r:embed="rId3">
            <a:alphaModFix amt="20000"/>
            <a:extLst>
              <a:ext uri="{BEBA8EAE-BF5A-486C-A8C5-ECC9F3942E4B}">
                <a14:imgProps xmlns:a14="http://schemas.microsoft.com/office/drawing/2010/main">
                  <a14:imgLayer r:embed="rId4">
                    <a14:imgEffect>
                      <a14:artisticTexturizer/>
                    </a14:imgEffect>
                  </a14:imgLayer>
                </a14:imgProps>
              </a:ext>
              <a:ext uri="{28A0092B-C50C-407E-A947-70E740481C1C}">
                <a14:useLocalDpi xmlns:a14="http://schemas.microsoft.com/office/drawing/2010/main" val="0"/>
              </a:ext>
            </a:extLst>
          </a:blip>
          <a:stretch>
            <a:fillRect/>
          </a:stretch>
        </p:blipFill>
        <p:spPr>
          <a:xfrm>
            <a:off x="130477" y="2386354"/>
            <a:ext cx="4378730" cy="383949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artoon of hands giving thumbs up and stars&#10;&#10;AI-generated content may be incorrect."/>
          <p:cNvPicPr>
            <a:picLocks noChangeAspect="1"/>
          </p:cNvPicPr>
          <p:nvPr/>
        </p:nvPicPr>
        <p:blipFill>
          <a:blip r:embed="rId2">
            <a:alphaModFix amt="20000"/>
          </a:blip>
          <a:srcRect l="6252"/>
          <a:stretch>
            <a:fillRect/>
          </a:stretch>
        </p:blipFill>
        <p:spPr>
          <a:xfrm>
            <a:off x="359621" y="1031936"/>
            <a:ext cx="5402082" cy="5548924"/>
          </a:xfrm>
          <a:prstGeom prst="rect">
            <a:avLst/>
          </a:prstGeom>
        </p:spPr>
      </p:pic>
      <p:sp>
        <p:nvSpPr>
          <p:cNvPr id="2" name="TextBox 1"/>
          <p:cNvSpPr txBox="1"/>
          <p:nvPr/>
        </p:nvSpPr>
        <p:spPr>
          <a:xfrm>
            <a:off x="4523849" y="685687"/>
            <a:ext cx="2634036"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RATINGS TABLE</a:t>
            </a:r>
          </a:p>
        </p:txBody>
      </p:sp>
      <p:pic>
        <p:nvPicPr>
          <p:cNvPr id="4" name="Picture 3" descr="A screenshot of a computer&#10;&#10;AI-generated content may be incorrect."/>
          <p:cNvPicPr>
            <a:picLocks noChangeAspect="1"/>
          </p:cNvPicPr>
          <p:nvPr/>
        </p:nvPicPr>
        <p:blipFill>
          <a:blip r:embed="rId3"/>
          <a:stretch>
            <a:fillRect/>
          </a:stretch>
        </p:blipFill>
        <p:spPr>
          <a:xfrm>
            <a:off x="3724798" y="1262768"/>
            <a:ext cx="4073809" cy="4332463"/>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736059"/>
      </a:dk2>
      <a:lt2>
        <a:srgbClr val="E7E0C7"/>
      </a:lt2>
      <a:accent1>
        <a:srgbClr val="92B0C8"/>
      </a:accent1>
      <a:accent2>
        <a:srgbClr val="E37C3D"/>
      </a:accent2>
      <a:accent3>
        <a:srgbClr val="A5AB81"/>
      </a:accent3>
      <a:accent4>
        <a:srgbClr val="E9B635"/>
      </a:accent4>
      <a:accent5>
        <a:srgbClr val="7BA79D"/>
      </a:accent5>
      <a:accent6>
        <a:srgbClr val="968C8C"/>
      </a:accent6>
      <a:hlink>
        <a:srgbClr val="F7A115"/>
      </a:hlink>
      <a:folHlink>
        <a:srgbClr val="969696"/>
      </a:folHlink>
    </a:clrScheme>
    <a:fontScheme name="Savon">
      <a:majorFont>
        <a:latin typeface="Garamond"/>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Savon</Template>
  <TotalTime>27</TotalTime>
  <Words>1762</Words>
  <Application>Microsoft Office PowerPoint</Application>
  <PresentationFormat>Widescreen</PresentationFormat>
  <Paragraphs>91</Paragraphs>
  <Slides>46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Garamond</vt:lpstr>
      <vt:lpstr>Times New Roman</vt:lpstr>
      <vt:lpstr>Savon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APARNA YALLAPRAGADA</dc:creator>
  <cp:lastModifiedBy>Lakkaraju Sri Prathyusha</cp:lastModifiedBy>
  <cp:revision>10</cp:revision>
  <dcterms:created xsi:type="dcterms:W3CDTF">2025-12-17T15:33:00Z</dcterms:created>
  <dcterms:modified xsi:type="dcterms:W3CDTF">2025-12-27T13:55:12Z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F2693A3F1CC24F34A253815928344939_12</vt:lpwstr>
  </property>
  <property fmtid="{D5CDD505-2E9C-101B-9397-08002B2CF9AE}" pid="3" name="KSOProductBuildVer">
    <vt:lpwstr>1033-12.2.0.23196</vt:lpwstr>
  </property>
</Properties>
</file>